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04" r:id="rId5"/>
    <p:sldMasterId id="2147483825" r:id="rId6"/>
    <p:sldMasterId id="2147483859" r:id="rId7"/>
    <p:sldMasterId id="2147483867" r:id="rId8"/>
    <p:sldMasterId id="2147483876" r:id="rId9"/>
  </p:sldMasterIdLst>
  <p:notesMasterIdLst>
    <p:notesMasterId r:id="rId29"/>
  </p:notesMasterIdLst>
  <p:handoutMasterIdLst>
    <p:handoutMasterId r:id="rId30"/>
  </p:handoutMasterIdLst>
  <p:sldIdLst>
    <p:sldId id="881" r:id="rId10"/>
    <p:sldId id="1761" r:id="rId11"/>
    <p:sldId id="1757" r:id="rId12"/>
    <p:sldId id="1745" r:id="rId13"/>
    <p:sldId id="1758" r:id="rId14"/>
    <p:sldId id="1756" r:id="rId15"/>
    <p:sldId id="1759" r:id="rId16"/>
    <p:sldId id="1760" r:id="rId17"/>
    <p:sldId id="1286" r:id="rId18"/>
    <p:sldId id="1287" r:id="rId19"/>
    <p:sldId id="1288" r:id="rId20"/>
    <p:sldId id="1296" r:id="rId21"/>
    <p:sldId id="1290" r:id="rId22"/>
    <p:sldId id="1289" r:id="rId23"/>
    <p:sldId id="1291" r:id="rId24"/>
    <p:sldId id="1294" r:id="rId25"/>
    <p:sldId id="1292" r:id="rId26"/>
    <p:sldId id="1293" r:id="rId27"/>
    <p:sldId id="1678" r:id="rId28"/>
  </p:sldIdLst>
  <p:sldSz cx="12192000" cy="6858000"/>
  <p:notesSz cx="6797675" cy="9926638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0F97DF-5B1E-4BF6-8F71-7D926D58673E}">
          <p14:sldIdLst>
            <p14:sldId id="881"/>
            <p14:sldId id="1761"/>
            <p14:sldId id="1757"/>
            <p14:sldId id="1745"/>
            <p14:sldId id="1758"/>
            <p14:sldId id="1756"/>
            <p14:sldId id="1759"/>
            <p14:sldId id="1760"/>
            <p14:sldId id="1286"/>
            <p14:sldId id="1287"/>
            <p14:sldId id="1288"/>
            <p14:sldId id="1296"/>
            <p14:sldId id="1290"/>
            <p14:sldId id="1289"/>
            <p14:sldId id="1291"/>
            <p14:sldId id="1294"/>
            <p14:sldId id="1292"/>
            <p14:sldId id="1293"/>
            <p14:sldId id="16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8" clrIdx="0"/>
  <p:cmAuthor id="2" name="Евгений Цельмин" initials="ЕАТ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AF6"/>
    <a:srgbClr val="EACCCC"/>
    <a:srgbClr val="A58307"/>
    <a:srgbClr val="92D050"/>
    <a:srgbClr val="FFEDB3"/>
    <a:srgbClr val="3E87BD"/>
    <a:srgbClr val="FFD54F"/>
    <a:srgbClr val="E7A80B"/>
    <a:srgbClr val="F2B800"/>
    <a:srgbClr val="E8E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3" autoAdjust="0"/>
    <p:restoredTop sz="97139" autoAdjust="0"/>
  </p:normalViewPr>
  <p:slideViewPr>
    <p:cSldViewPr snapToGrid="0">
      <p:cViewPr varScale="1">
        <p:scale>
          <a:sx n="111" d="100"/>
          <a:sy n="111" d="100"/>
        </p:scale>
        <p:origin x="114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notesViewPr>
    <p:cSldViewPr snapToGrid="0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00441-E249-474F-88C7-2AD597756E16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322C-A1A9-4E13-A717-1566D4700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558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BA067-2776-454A-AB6F-24E10028DAB8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D76C4-7001-5746-842E-3929BC7AD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8709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875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782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268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303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90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49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24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44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905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832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	Информационная система оперативного управления производством ПАО «КАМАЗ» (ИС «СОУП») базируется на «Системе управления производственным предприятием» (версия 2.1) Системы полного жизненного цикла «Цифровое</a:t>
            </a:r>
            <a:r>
              <a:rPr lang="ru-RU" sz="1200" baseline="0" dirty="0"/>
              <a:t> предприятие</a:t>
            </a:r>
            <a:r>
              <a:rPr lang="ru-RU" sz="1200" dirty="0"/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Периметр внедрения в 9 цехах 3х заводов: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ПРЗ ( прессово- рамный завод), 3 цеха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200" dirty="0">
                <a:solidFill>
                  <a:srgbClr val="414142"/>
                </a:solidFill>
                <a:latin typeface="Arial"/>
                <a:cs typeface="Arial"/>
              </a:rPr>
              <a:t>АВЗ (автомобильный завод), 3 цеха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200" dirty="0">
                <a:solidFill>
                  <a:srgbClr val="414142"/>
                </a:solidFill>
                <a:latin typeface="Arial"/>
                <a:cs typeface="Arial"/>
              </a:rPr>
              <a:t>ЗД (завод двигателей), 3 цеха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 процессе работ по этапам 1, 2 в 2020 году рассмотрены процессы управления производством в пяти цехах двух основных производственных площадок ПАО «КАМАЗ»: 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механосборочное производство автомобильного завода (далее </a:t>
            </a:r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  <a:sym typeface="Symbol"/>
              </a:rPr>
              <a:t></a:t>
            </a:r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 МСП АВЗ);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прессово-рамного завода (далее – ПРЗ).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Особенностью предприятия являются отличия в организации управления производством не только на различных заводах, но и в цехах в пределах одного завода.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Подходы к планированию производства, обеспечению нормативно-справочной информацией на уровне предприятия являются общими для всех. Подходы к процессам  оперативного  управления производством на внутрицеховом уровне, конструкторско-технологической подготовки, процессам ведения НСИ, процессам взаимодействия внутрицехового уровня производства с уровнем предприятия различается.</a:t>
            </a:r>
          </a:p>
          <a:p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0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 «СОУП» предназначена для внутрицехового планирования и диспетчеризации работ в цехах с дискретным типом производства, участвующих в изготовлении комплектующих составных частей автомобилей и обеспечивающих бесперебойную работу главных сборочных конвейеров, предоставления актуальной производственной информацией руководству цехов, ПДО и другим службам предприятия.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задачами ИС «СОУП» являются: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Сквозное автоматизированное планирование производства до уровня оборудования и исполнителя.</a:t>
            </a:r>
            <a:endParaRPr lang="ru-RU" kern="0" dirty="0">
              <a:solidFill>
                <a:srgbClr val="414142"/>
              </a:solidFill>
            </a:endParaRP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Регламентация процессов управления производством на цеховом уровне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Достижение прозрачности и контролируемости процессов производства.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Обеспечение прослеживаемости производства на внутрицеховом уровне.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Повышение динамики принятия управленческих решений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Снижение операционных рисков за счет оперативного получения информации по состоянию производства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Взаимоувязка</a:t>
            </a:r>
            <a:r>
              <a:rPr lang="ru-RU" dirty="0"/>
              <a:t> с действующими системами предприятия, включение ИС «СОУП» в единое цифровое пространство предприятия, инфраструктуру централизованной промышленной сети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4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/>
                </a:solidFill>
              </a:rPr>
              <a:t>На слайде представлен пример интерфейса «План участка» с отображением запланированных партий выпуска за указанный период планирования в конкретном </a:t>
            </a:r>
            <a:r>
              <a:rPr lang="ru-RU" baseline="0" dirty="0">
                <a:solidFill>
                  <a:schemeClr val="tx1"/>
                </a:solidFill>
              </a:rPr>
              <a:t> цехе/участке/бригаде с </a:t>
            </a:r>
            <a:r>
              <a:rPr lang="ru-RU" dirty="0">
                <a:solidFill>
                  <a:schemeClr val="tx1"/>
                </a:solidFill>
              </a:rPr>
              <a:t>детальным отображением требуемых</a:t>
            </a:r>
            <a:r>
              <a:rPr lang="ru-RU" baseline="0" dirty="0">
                <a:solidFill>
                  <a:schemeClr val="tx1"/>
                </a:solidFill>
              </a:rPr>
              <a:t> операций, компонентов, оборудования, персонала, оснастки, тары, маршрутов и назначенных заданий исполнителям.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1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 «СОУП» предназначена для внутрицехового планирования и диспетчеризации работ в цехах с дискретным типом производства, участвующих в изготовлении комплектующих составных частей автомобилей и обеспечивающих бесперебойную работу главных сборочных конвейеров, предоставления актуальной производственной информацией руководству цехов, ПДО и другим службам предприятия.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задачами ИС «СОУП» являются: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Сквозное автоматизированное планирование производства до уровня оборудования и исполнителя.</a:t>
            </a:r>
            <a:endParaRPr lang="ru-RU" kern="0" dirty="0">
              <a:solidFill>
                <a:srgbClr val="414142"/>
              </a:solidFill>
            </a:endParaRP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Регламентация процессов управления производством на цеховом уровне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Достижение прозрачности и контролируемости процессов производства.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Обеспечение прослеживаемости производства на внутрицеховом уровне.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Повышение динамики принятия управленческих решений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Снижение операционных рисков за счет оперативного получения информации по состоянию производства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Взаимоувязка</a:t>
            </a:r>
            <a:r>
              <a:rPr lang="ru-RU" dirty="0"/>
              <a:t> с действующими системами предприятия, включение ИС «СОУП» в единое цифровое пространство предприятия, инфраструктуру централизованной промышленной сети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7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Проектное решение по</a:t>
            </a:r>
            <a:r>
              <a:rPr lang="ru-RU" baseline="0" dirty="0"/>
              <a:t> реализации функционального облика ИС СОУП основано на требованиях технического задания, являющегося приложением к договору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25.06.2020 № ПС-24/15</a:t>
            </a:r>
            <a:r>
              <a:rPr lang="ru-RU" baseline="0" dirty="0"/>
              <a:t>, а так же на результатах обследования процессов в пяти цехах ПРЗ и АВЗ. Обследованы процессы: внутрицехового взаимодействия уровня производства с уровнем предприятия, конструкторско-технологической подготовки, ведения НСИ.</a:t>
            </a:r>
          </a:p>
          <a:p>
            <a:r>
              <a:rPr lang="ru-RU" baseline="0" dirty="0"/>
              <a:t>ИС СОУП представлена следующими функциональными подсистемами: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информационного обмена;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ведения нормативно-справочной информации;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внутрицехового планирования производства;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регистрации результатов контроля качества;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мониторинга и диспетчеризации производства;</a:t>
            </a:r>
          </a:p>
          <a:p>
            <a:pPr lvl="0" fontAlgn="base"/>
            <a:r>
              <a:rPr lang="ru-RU" sz="1200" u="none" strike="noStrike" kern="1200" dirty="0">
                <a:solidFill>
                  <a:schemeClr val="tx1"/>
                </a:solidFill>
                <a:effectLst>
                  <a:outerShdw sx="0" sy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 администрирования;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формирования отчетов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 СОУП имеет адаптивный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интерфейс, позволяющий в условиях значительной удаленности друг от друга рабочих мест и участников производственного процесса, обеспечивать оперативность применения системы различными группами пользователей.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подсистемами являются: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Внутрицеховое планирование производства;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Регистрация результатов контроля качества;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Мониторинг и диспетчеризация производства.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3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 «СОУП» предназначена для внутрицехового планирования и диспетчеризации работ в цехах с дискретным типом производства, участвующих в изготовлении комплектующих составных частей автомобилей и обеспечивающих бесперебойную работу главных сборочных конвейеров, предоставления актуальной производственной информацией руководству цехов, ПДО и другим службам предприятия.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задачами ИС «СОУП» являются: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Сквозное автоматизированное планирование производства до уровня оборудования и исполнителя.</a:t>
            </a:r>
            <a:endParaRPr lang="ru-RU" kern="0" dirty="0">
              <a:solidFill>
                <a:srgbClr val="414142"/>
              </a:solidFill>
            </a:endParaRP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Регламентация процессов управления производством на цеховом уровне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Достижение прозрачности и контролируемости процессов производства.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Обеспечение прослеживаемости производства на внутрицеховом уровне.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Повышение динамики принятия управленческих решений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Снижение операционных рисков за счет оперативного получения информации по состоянию производства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Взаимоувязка</a:t>
            </a:r>
            <a:r>
              <a:rPr lang="ru-RU" dirty="0"/>
              <a:t> с действующими системами предприятия, включение ИС «СОУП» в единое цифровое пространство предприятия, инфраструктуру централизованной промышленной сети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3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 «СОУП» предназначена для внутрицехового планирования и диспетчеризации работ в цехах с дискретным типом производства, участвующих в изготовлении комплектующих составных частей автомобилей и обеспечивающих бесперебойную работу главных сборочных конвейеров, предоставления актуальной производственной информацией руководству цехов, ПДО и другим службам предприятия.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задачами ИС «СОУП» являются: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Сквозное автоматизированное планирование производства до уровня оборудования и исполнителя.</a:t>
            </a:r>
            <a:endParaRPr lang="ru-RU" kern="0" dirty="0">
              <a:solidFill>
                <a:srgbClr val="414142"/>
              </a:solidFill>
            </a:endParaRP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Регламентация процессов управления производством на цеховом уровне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Достижение прозрачности и контролируемости процессов производства.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Обеспечение прослеживаемости производства на внутрицеховом уровне.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/>
              <a:t>Повышение динамики принятия управленческих решений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Снижение операционных рисков за счет оперативного получения информации по состоянию производства</a:t>
            </a:r>
          </a:p>
          <a:p>
            <a:pPr marL="288000" indent="-2880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Взаимоувязка</a:t>
            </a:r>
            <a:r>
              <a:rPr lang="ru-RU" dirty="0"/>
              <a:t> с действующими системами предприятия, включение ИС «СОУП» в единое цифровое пространство предприятия, инфраструктуру централизованной промышленной сети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2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56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8973" b="8791"/>
          <a:stretch/>
        </p:blipFill>
        <p:spPr>
          <a:xfrm flipH="1">
            <a:off x="-6" y="-4816"/>
            <a:ext cx="12214459" cy="690763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6220" y="1154543"/>
            <a:ext cx="7604327" cy="640175"/>
          </a:xfrm>
          <a:ln/>
          <a:effectLst/>
        </p:spPr>
        <p:txBody>
          <a:bodyPr/>
          <a:lstStyle>
            <a:lvl1pPr algn="l">
              <a:lnSpc>
                <a:spcPct val="13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86220" y="3000562"/>
            <a:ext cx="7604326" cy="294187"/>
          </a:xfrm>
          <a:ln/>
        </p:spPr>
        <p:txBody>
          <a:bodyPr anchor="ctr"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Докладчик: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7" b="97167" l="2148" r="98145">
                        <a14:foregroundMark x1="30957" y1="49167" x2="30957" y2="49167"/>
                        <a14:foregroundMark x1="47266" y1="46333" x2="47266" y2="46333"/>
                        <a14:foregroundMark x1="51465" y1="45500" x2="51465" y2="45500"/>
                        <a14:foregroundMark x1="57422" y1="45167" x2="57422" y2="45167"/>
                        <a14:foregroundMark x1="63281" y1="48667" x2="63281" y2="48667"/>
                        <a14:foregroundMark x1="66309" y1="46500" x2="66309" y2="46500"/>
                        <a14:foregroundMark x1="71289" y1="44667" x2="71289" y2="44667"/>
                        <a14:foregroundMark x1="75781" y1="45333" x2="75781" y2="45333"/>
                        <a14:backgroundMark x1="45996" y1="47667" x2="45996" y2="47667"/>
                        <a14:backgroundMark x1="62109" y1="48500" x2="62109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2784" r="14530" b="25037"/>
          <a:stretch/>
        </p:blipFill>
        <p:spPr>
          <a:xfrm>
            <a:off x="8856207" y="898567"/>
            <a:ext cx="2650794" cy="11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168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A2916-352B-4BCF-8715-FF655147CB3C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8503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627199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CFC5F-F1A0-4470-980F-C3BE7721CCB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57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1EE30F-1E01-4F8C-9F97-6F9E87F4F9D6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452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0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24454" y="5557754"/>
            <a:ext cx="3715423" cy="754742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865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Фамилия Имя Отчество</a:t>
            </a:r>
          </a:p>
          <a:p>
            <a:pPr lvl="0">
              <a:spcBef>
                <a:spcPct val="0"/>
              </a:spcBef>
            </a:pPr>
            <a:r>
              <a:rPr lang="ru-RU" sz="1865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73502" y="2680004"/>
            <a:ext cx="5906541" cy="1328235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>
              <a:lnSpc>
                <a:spcPts val="5035"/>
              </a:lnSpc>
            </a:pPr>
            <a:r>
              <a:rPr lang="ru-RU" sz="3597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Тема </a:t>
            </a:r>
          </a:p>
          <a:p>
            <a:pPr>
              <a:lnSpc>
                <a:spcPts val="5035"/>
              </a:lnSpc>
            </a:pPr>
            <a:r>
              <a:rPr lang="ru-RU" sz="3597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презентации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4871298"/>
            <a:ext cx="6515400" cy="754742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865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Наименование мероприятия</a:t>
            </a:r>
            <a:r>
              <a:rPr lang="en-US" sz="1865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865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</a:t>
            </a:r>
            <a:r>
              <a:rPr lang="en-US" sz="1865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865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название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82125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3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8973" b="8791"/>
          <a:stretch/>
        </p:blipFill>
        <p:spPr>
          <a:xfrm flipH="1">
            <a:off x="-6" y="-4816"/>
            <a:ext cx="12214459" cy="690763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6220" y="1154543"/>
            <a:ext cx="7604327" cy="640175"/>
          </a:xfrm>
          <a:ln/>
          <a:effectLst/>
        </p:spPr>
        <p:txBody>
          <a:bodyPr/>
          <a:lstStyle>
            <a:lvl1pPr algn="l">
              <a:lnSpc>
                <a:spcPct val="13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86220" y="3000562"/>
            <a:ext cx="7604326" cy="294187"/>
          </a:xfrm>
          <a:ln/>
        </p:spPr>
        <p:txBody>
          <a:bodyPr anchor="ctr"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Докладчик: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7" b="97167" l="2148" r="98145">
                        <a14:foregroundMark x1="30957" y1="49167" x2="30957" y2="49167"/>
                        <a14:foregroundMark x1="47266" y1="46333" x2="47266" y2="46333"/>
                        <a14:foregroundMark x1="51465" y1="45500" x2="51465" y2="45500"/>
                        <a14:foregroundMark x1="57422" y1="45167" x2="57422" y2="45167"/>
                        <a14:foregroundMark x1="63281" y1="48667" x2="63281" y2="48667"/>
                        <a14:foregroundMark x1="66309" y1="46500" x2="66309" y2="46500"/>
                        <a14:foregroundMark x1="71289" y1="44667" x2="71289" y2="44667"/>
                        <a14:foregroundMark x1="75781" y1="45333" x2="75781" y2="45333"/>
                        <a14:backgroundMark x1="45996" y1="47667" x2="45996" y2="47667"/>
                        <a14:backgroundMark x1="62109" y1="48500" x2="62109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2784" r="14530" b="25037"/>
          <a:stretch/>
        </p:blipFill>
        <p:spPr>
          <a:xfrm>
            <a:off x="8856207" y="898567"/>
            <a:ext cx="2650794" cy="11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139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1432" y="6416527"/>
            <a:ext cx="406136" cy="377825"/>
          </a:xfrm>
          <a:ln/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E6996B-6315-4049-B18C-6FF2DF25468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472651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8A610-B3A0-404D-8A2C-0907640F4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2427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1432" y="6416527"/>
            <a:ext cx="406136" cy="377825"/>
          </a:xfrm>
          <a:ln/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E6996B-6315-4049-B18C-6FF2DF25468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01031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599140-5A5A-4B15-8493-8192A9B0D6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A2248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753205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D23AD-3041-46FF-9EAA-2E57F1B3B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47CFF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119268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9072D-4D3D-417F-B67A-92ADD0D36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D810D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503690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197E4-5D5D-4838-BB9F-7A3A7D020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072A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202826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5AE33-29B8-44A6-89D0-7985CA5510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881033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36596-C422-43DD-B646-C2B02234B6D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801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A2916-352B-4BCF-8715-FF655147CB3C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1562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862748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CFC5F-F1A0-4470-980F-C3BE7721CCB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8850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1EE30F-1E01-4F8C-9F97-6F9E87F4F9D6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985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8A610-B3A0-404D-8A2C-0907640F4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091215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935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ребивоч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523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263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079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9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456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53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0175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ребивоч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39869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5727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599140-5A5A-4B15-8493-8192A9B0D6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A2248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6022807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2768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1420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4B8439D-A0CB-47AA-901A-2D1E32978455}" type="datetime1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0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0F774CF-EFC4-4BBA-B130-9AF77040ED77}" type="datetime1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17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устой слайд с эмбле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786445" y="6437804"/>
            <a:ext cx="1084291" cy="419454"/>
          </a:xfrm>
          <a:prstGeom prst="rect">
            <a:avLst/>
          </a:prstGeom>
          <a:noFill/>
        </p:spPr>
        <p:txBody>
          <a:bodyPr wrap="square" lIns="89963" tIns="45329" rIns="89963" bIns="45329" rtlCol="0">
            <a:spAutoFit/>
          </a:bodyPr>
          <a:lstStyle/>
          <a:p>
            <a:pPr algn="r" defTabSz="898768" fontAlgn="auto">
              <a:spcBef>
                <a:spcPts val="0"/>
              </a:spcBef>
              <a:spcAft>
                <a:spcPts val="0"/>
              </a:spcAft>
            </a:pPr>
            <a:fld id="{191128F2-2C4C-45A4-9EAB-65E193005EF4}" type="slidenum">
              <a:rPr lang="ru-RU" sz="2131" b="1">
                <a:solidFill>
                  <a:srgbClr val="003274"/>
                </a:solidFill>
                <a:latin typeface="Arial" panose="020B0604020202020204"/>
              </a:rPr>
              <a:pPr algn="r" defTabSz="89876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z="2131" b="1" dirty="0">
              <a:solidFill>
                <a:srgbClr val="003274"/>
              </a:solidFill>
              <a:latin typeface="Arial" panose="020B0604020202020204"/>
            </a:endParaRPr>
          </a:p>
        </p:txBody>
      </p:sp>
      <p:sp>
        <p:nvSpPr>
          <p:cNvPr id="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90493" y="222026"/>
            <a:ext cx="9810819" cy="396710"/>
          </a:xfrm>
          <a:prstGeom prst="rect">
            <a:avLst/>
          </a:prstGeom>
        </p:spPr>
        <p:txBody>
          <a:bodyPr wrap="square" lIns="67763" tIns="34067" rIns="67763" bIns="34067">
            <a:spAutoFit/>
          </a:bodyPr>
          <a:lstStyle>
            <a:lvl1pPr algn="l">
              <a:defRPr sz="2131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0608501" y="68652"/>
            <a:ext cx="1440160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63" tIns="45329" rIns="89963" bIns="45329" rtlCol="0" anchor="ctr"/>
          <a:lstStyle/>
          <a:p>
            <a:pPr algn="ctr" defTabSz="898768" fontAlgn="auto">
              <a:spcBef>
                <a:spcPts val="0"/>
              </a:spcBef>
              <a:spcAft>
                <a:spcPts val="0"/>
              </a:spcAft>
            </a:pPr>
            <a:endParaRPr lang="ru-RU" sz="1865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99" y="23510"/>
            <a:ext cx="1274004" cy="79499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>
            <a:off x="0" y="836720"/>
            <a:ext cx="12192000" cy="0"/>
          </a:xfrm>
          <a:prstGeom prst="line">
            <a:avLst/>
          </a:prstGeom>
          <a:ln>
            <a:solidFill>
              <a:srgbClr val="0054C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0" y="6449509"/>
            <a:ext cx="12192000" cy="0"/>
          </a:xfrm>
          <a:prstGeom prst="line">
            <a:avLst/>
          </a:prstGeom>
          <a:ln w="19050">
            <a:solidFill>
              <a:srgbClr val="0054C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604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8973" b="8791"/>
          <a:stretch/>
        </p:blipFill>
        <p:spPr>
          <a:xfrm flipH="1">
            <a:off x="-6" y="-4816"/>
            <a:ext cx="12214459" cy="690763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6220" y="1154543"/>
            <a:ext cx="7604327" cy="640175"/>
          </a:xfrm>
          <a:ln/>
          <a:effectLst/>
        </p:spPr>
        <p:txBody>
          <a:bodyPr/>
          <a:lstStyle>
            <a:lvl1pPr algn="l">
              <a:lnSpc>
                <a:spcPct val="13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86220" y="3000562"/>
            <a:ext cx="7604326" cy="294187"/>
          </a:xfrm>
          <a:ln/>
        </p:spPr>
        <p:txBody>
          <a:bodyPr anchor="ctr"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Докладчик: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7" b="97167" l="2148" r="98145">
                        <a14:foregroundMark x1="30957" y1="49167" x2="30957" y2="49167"/>
                        <a14:foregroundMark x1="47266" y1="46333" x2="47266" y2="46333"/>
                        <a14:foregroundMark x1="51465" y1="45500" x2="51465" y2="45500"/>
                        <a14:foregroundMark x1="57422" y1="45167" x2="57422" y2="45167"/>
                        <a14:foregroundMark x1="63281" y1="48667" x2="63281" y2="48667"/>
                        <a14:foregroundMark x1="66309" y1="46500" x2="66309" y2="46500"/>
                        <a14:foregroundMark x1="71289" y1="44667" x2="71289" y2="44667"/>
                        <a14:foregroundMark x1="75781" y1="45333" x2="75781" y2="45333"/>
                        <a14:backgroundMark x1="45996" y1="47667" x2="45996" y2="47667"/>
                        <a14:backgroundMark x1="62109" y1="48500" x2="62109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2784" r="14530" b="25037"/>
          <a:stretch/>
        </p:blipFill>
        <p:spPr>
          <a:xfrm>
            <a:off x="8856207" y="898567"/>
            <a:ext cx="2650794" cy="11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595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1432" y="6416527"/>
            <a:ext cx="406136" cy="377825"/>
          </a:xfrm>
          <a:ln/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E6996B-6315-4049-B18C-6FF2DF25468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3123098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8A610-B3A0-404D-8A2C-0907640F4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6729754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599140-5A5A-4B15-8493-8192A9B0D6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A2248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196660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D23AD-3041-46FF-9EAA-2E57F1B3B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47CFF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85292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D23AD-3041-46FF-9EAA-2E57F1B3B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47CFFF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391696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9072D-4D3D-417F-B67A-92ADD0D36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D810D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8257816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197E4-5D5D-4838-BB9F-7A3A7D020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072A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0621804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5AE33-29B8-44A6-89D0-7985CA5510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7139763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36596-C422-43DD-B646-C2B02234B6D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2782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A2916-352B-4BCF-8715-FF655147CB3C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4210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33844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CFC5F-F1A0-4470-980F-C3BE7721CCB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7963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1EE30F-1E01-4F8C-9F97-6F9E87F4F9D6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4138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47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устой слайд с эмбле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786457" y="6437829"/>
            <a:ext cx="1084291" cy="419801"/>
          </a:xfrm>
          <a:prstGeom prst="rect">
            <a:avLst/>
          </a:prstGeom>
          <a:noFill/>
        </p:spPr>
        <p:txBody>
          <a:bodyPr wrap="square" lIns="90576" tIns="45484" rIns="90576" bIns="45484" rtlCol="0">
            <a:spAutoFit/>
          </a:bodyPr>
          <a:lstStyle/>
          <a:p>
            <a:pPr algn="r" defTabSz="905255"/>
            <a:fld id="{191128F2-2C4C-45A4-9EAB-65E193005EF4}" type="slidenum">
              <a:rPr lang="ru-RU" sz="2100" b="1" smtClean="0">
                <a:solidFill>
                  <a:schemeClr val="bg1"/>
                </a:solidFill>
              </a:rPr>
              <a:pPr algn="r" defTabSz="905255"/>
              <a:t>‹#›</a:t>
            </a:fld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90510" y="237242"/>
            <a:ext cx="9810819" cy="399629"/>
          </a:xfrm>
          <a:prstGeom prst="rect">
            <a:avLst/>
          </a:prstGeom>
        </p:spPr>
        <p:txBody>
          <a:bodyPr wrap="square" lIns="121190" tIns="60722" rIns="121190" bIns="60722">
            <a:spAutoFit/>
          </a:bodyPr>
          <a:lstStyle>
            <a:lvl1pPr algn="l">
              <a:defRPr sz="2000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73466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9072D-4D3D-417F-B67A-92ADD0D36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D810D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41246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197E4-5D5D-4838-BB9F-7A3A7D020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rgbClr val="0072A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045794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5AE33-29B8-44A6-89D0-7985CA5510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11972" y="3477597"/>
            <a:ext cx="5932968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cap="all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11972" y="3951106"/>
            <a:ext cx="5932968" cy="332399"/>
          </a:xfrm>
        </p:spPr>
        <p:txBody>
          <a:bodyPr wrap="square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Название темы доклада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A963D-3391-462E-AAC5-D990BCA7500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866401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36596-C422-43DD-B646-C2B02234B6DB}" type="slidenum">
              <a:rPr lang="ru-RU" altLang="ru-RU" smtClean="0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470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638634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8" imgW="425" imgH="424" progId="TCLayout.ActiveDocument.1">
                  <p:embed/>
                </p:oleObj>
              </mc:Choice>
              <mc:Fallback>
                <p:oleObj name="Слайд think-cell" r:id="rId18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8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F9349-F45B-4786-A7E0-80E1412E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273" r="330" b="82502"/>
          <a:stretch/>
        </p:blipFill>
        <p:spPr>
          <a:xfrm>
            <a:off x="0" y="-1"/>
            <a:ext cx="12192000" cy="10684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49261" y="6416527"/>
            <a:ext cx="940096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7E4B2-A39A-4FC5-B481-EF55375137B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834" y="1329070"/>
            <a:ext cx="11497733" cy="49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9835" y="536978"/>
            <a:ext cx="927326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3918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64" r:id="rId9"/>
    <p:sldLayoutId id="2147483665" r:id="rId10"/>
    <p:sldLayoutId id="2147483666" r:id="rId11"/>
    <p:sldLayoutId id="2147483667" r:id="rId12"/>
    <p:sldLayoutId id="2147483669" r:id="rId13"/>
    <p:sldLayoutId id="2147483853" r:id="rId14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288000" indent="-28800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−"/>
        <a:defRPr sz="16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25130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425" imgH="424" progId="TCLayout.ActiveDocument.1">
                  <p:embed/>
                </p:oleObj>
              </mc:Choice>
              <mc:Fallback>
                <p:oleObj name="Слайд think-cell" r:id="rId5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552451"/>
            <a:ext cx="1089152" cy="13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7" imgW="425" imgH="424" progId="TCLayout.ActiveDocument.1">
                  <p:embed/>
                </p:oleObj>
              </mc:Choice>
              <mc:Fallback>
                <p:oleObj name="Слайд think-cell" r:id="rId17" imgW="425" imgH="42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8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F9349-F45B-4786-A7E0-80E1412E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273" r="330" b="82502"/>
          <a:stretch/>
        </p:blipFill>
        <p:spPr>
          <a:xfrm>
            <a:off x="0" y="-1"/>
            <a:ext cx="12192000" cy="10684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49261" y="6416527"/>
            <a:ext cx="940096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7E4B2-A39A-4FC5-B481-EF55375137B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834" y="1329070"/>
            <a:ext cx="11497733" cy="49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9835" y="536978"/>
            <a:ext cx="927326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907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288000" indent="-28800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−"/>
        <a:defRPr sz="16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</p:sldLayoutIdLst>
  <p:hf hdr="0" ftr="0" dt="0"/>
  <p:txStyles>
    <p:titleStyle>
      <a:lvl1pPr algn="ctr" defTabSz="1324331" rtl="0" eaLnBrk="1" latinLnBrk="0" hangingPunct="1">
        <a:spcBef>
          <a:spcPct val="0"/>
        </a:spcBef>
        <a:buNone/>
        <a:defRPr sz="6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6623" indent="-496623" algn="l" defTabSz="1324331" rtl="0" eaLnBrk="1" latinLnBrk="0" hangingPunct="1">
        <a:spcBef>
          <a:spcPct val="20000"/>
        </a:spcBef>
        <a:buFont typeface="Arial" pitchFamily="34" charset="0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1pPr>
      <a:lvl2pPr marL="1076018" indent="-413853" algn="l" defTabSz="1324331" rtl="0" eaLnBrk="1" latinLnBrk="0" hangingPunct="1">
        <a:spcBef>
          <a:spcPct val="20000"/>
        </a:spcBef>
        <a:buFont typeface="Arial" pitchFamily="34" charset="0"/>
        <a:buChar char="–"/>
        <a:defRPr sz="4130" kern="1200">
          <a:solidFill>
            <a:schemeClr val="tx1"/>
          </a:solidFill>
          <a:latin typeface="+mn-lt"/>
          <a:ea typeface="+mn-ea"/>
          <a:cs typeface="+mn-cs"/>
        </a:defRPr>
      </a:lvl2pPr>
      <a:lvl3pPr marL="1655414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3463" kern="1200">
          <a:solidFill>
            <a:schemeClr val="tx1"/>
          </a:solidFill>
          <a:latin typeface="+mn-lt"/>
          <a:ea typeface="+mn-ea"/>
          <a:cs typeface="+mn-cs"/>
        </a:defRPr>
      </a:lvl3pPr>
      <a:lvl4pPr marL="2317581" indent="-331084" algn="l" defTabSz="1324331" rtl="0" eaLnBrk="1" latinLnBrk="0" hangingPunct="1">
        <a:spcBef>
          <a:spcPct val="20000"/>
        </a:spcBef>
        <a:buFont typeface="Arial" pitchFamily="34" charset="0"/>
        <a:buChar char="–"/>
        <a:defRPr sz="2931" kern="1200">
          <a:solidFill>
            <a:schemeClr val="tx1"/>
          </a:solidFill>
          <a:latin typeface="+mn-lt"/>
          <a:ea typeface="+mn-ea"/>
          <a:cs typeface="+mn-cs"/>
        </a:defRPr>
      </a:lvl4pPr>
      <a:lvl5pPr marL="2979748" indent="-331084" algn="l" defTabSz="1324331" rtl="0" eaLnBrk="1" latinLnBrk="0" hangingPunct="1">
        <a:spcBef>
          <a:spcPct val="20000"/>
        </a:spcBef>
        <a:buFont typeface="Arial" pitchFamily="34" charset="0"/>
        <a:buChar char="»"/>
        <a:defRPr sz="2931" kern="1200">
          <a:solidFill>
            <a:schemeClr val="tx1"/>
          </a:solidFill>
          <a:latin typeface="+mn-lt"/>
          <a:ea typeface="+mn-ea"/>
          <a:cs typeface="+mn-cs"/>
        </a:defRPr>
      </a:lvl5pPr>
      <a:lvl6pPr marL="3641915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6pPr>
      <a:lvl7pPr marL="430408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7pPr>
      <a:lvl8pPr marL="4966246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8pPr>
      <a:lvl9pPr marL="562841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1pPr>
      <a:lvl2pPr marL="662167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2pPr>
      <a:lvl3pPr marL="13243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986498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648662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108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72996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635163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29733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</p:sldLayoutIdLst>
  <p:hf hdr="0" ftr="0" dt="0"/>
  <p:txStyles>
    <p:titleStyle>
      <a:lvl1pPr algn="ctr" defTabSz="1324331" rtl="0" eaLnBrk="1" latinLnBrk="0" hangingPunct="1">
        <a:spcBef>
          <a:spcPct val="0"/>
        </a:spcBef>
        <a:buNone/>
        <a:defRPr sz="6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6623" indent="-496623" algn="l" defTabSz="1324331" rtl="0" eaLnBrk="1" latinLnBrk="0" hangingPunct="1">
        <a:spcBef>
          <a:spcPct val="20000"/>
        </a:spcBef>
        <a:buFont typeface="Arial" pitchFamily="34" charset="0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1pPr>
      <a:lvl2pPr marL="1076018" indent="-413853" algn="l" defTabSz="1324331" rtl="0" eaLnBrk="1" latinLnBrk="0" hangingPunct="1">
        <a:spcBef>
          <a:spcPct val="20000"/>
        </a:spcBef>
        <a:buFont typeface="Arial" pitchFamily="34" charset="0"/>
        <a:buChar char="–"/>
        <a:defRPr sz="4130" kern="1200">
          <a:solidFill>
            <a:schemeClr val="tx1"/>
          </a:solidFill>
          <a:latin typeface="+mn-lt"/>
          <a:ea typeface="+mn-ea"/>
          <a:cs typeface="+mn-cs"/>
        </a:defRPr>
      </a:lvl2pPr>
      <a:lvl3pPr marL="1655414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3463" kern="1200">
          <a:solidFill>
            <a:schemeClr val="tx1"/>
          </a:solidFill>
          <a:latin typeface="+mn-lt"/>
          <a:ea typeface="+mn-ea"/>
          <a:cs typeface="+mn-cs"/>
        </a:defRPr>
      </a:lvl3pPr>
      <a:lvl4pPr marL="2317581" indent="-331084" algn="l" defTabSz="1324331" rtl="0" eaLnBrk="1" latinLnBrk="0" hangingPunct="1">
        <a:spcBef>
          <a:spcPct val="20000"/>
        </a:spcBef>
        <a:buFont typeface="Arial" pitchFamily="34" charset="0"/>
        <a:buChar char="–"/>
        <a:defRPr sz="2931" kern="1200">
          <a:solidFill>
            <a:schemeClr val="tx1"/>
          </a:solidFill>
          <a:latin typeface="+mn-lt"/>
          <a:ea typeface="+mn-ea"/>
          <a:cs typeface="+mn-cs"/>
        </a:defRPr>
      </a:lvl4pPr>
      <a:lvl5pPr marL="2979748" indent="-331084" algn="l" defTabSz="1324331" rtl="0" eaLnBrk="1" latinLnBrk="0" hangingPunct="1">
        <a:spcBef>
          <a:spcPct val="20000"/>
        </a:spcBef>
        <a:buFont typeface="Arial" pitchFamily="34" charset="0"/>
        <a:buChar char="»"/>
        <a:defRPr sz="2931" kern="1200">
          <a:solidFill>
            <a:schemeClr val="tx1"/>
          </a:solidFill>
          <a:latin typeface="+mn-lt"/>
          <a:ea typeface="+mn-ea"/>
          <a:cs typeface="+mn-cs"/>
        </a:defRPr>
      </a:lvl5pPr>
      <a:lvl6pPr marL="3641915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6pPr>
      <a:lvl7pPr marL="430408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7pPr>
      <a:lvl8pPr marL="4966246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8pPr>
      <a:lvl9pPr marL="562841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1pPr>
      <a:lvl2pPr marL="662167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2pPr>
      <a:lvl3pPr marL="13243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986498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648662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108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72996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635163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29733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9" imgW="425" imgH="424" progId="TCLayout.ActiveDocument.1">
                  <p:embed/>
                </p:oleObj>
              </mc:Choice>
              <mc:Fallback>
                <p:oleObj name="Слайд think-cell" r:id="rId19" imgW="425" imgH="42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8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F9349-F45B-4786-A7E0-80E1412E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273" r="330" b="82502"/>
          <a:stretch/>
        </p:blipFill>
        <p:spPr>
          <a:xfrm>
            <a:off x="0" y="-1"/>
            <a:ext cx="12192000" cy="10684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49261" y="6416527"/>
            <a:ext cx="940096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7E4B2-A39A-4FC5-B481-EF55375137B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834" y="1329070"/>
            <a:ext cx="11497733" cy="49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9835" y="536978"/>
            <a:ext cx="927326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4960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288000" indent="-28800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6"/>
        </a:buClr>
        <a:buSzPct val="125000"/>
        <a:buFont typeface="Arial" panose="020B0604020202020204" pitchFamily="34" charset="0"/>
        <a:buChar char="−"/>
        <a:defRPr sz="16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2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5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svg"/><Relationship Id="rId11" Type="http://schemas.openxmlformats.org/officeDocument/2006/relationships/image" Target="../media/image53.png"/><Relationship Id="rId5" Type="http://schemas.openxmlformats.org/officeDocument/2006/relationships/image" Target="../media/image24.png"/><Relationship Id="rId10" Type="http://schemas.openxmlformats.org/officeDocument/2006/relationships/image" Target="../media/image52.png"/><Relationship Id="rId4" Type="http://schemas.openxmlformats.org/officeDocument/2006/relationships/image" Target="../media/image39.sv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sv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25.svg"/><Relationship Id="rId9" Type="http://schemas.openxmlformats.org/officeDocument/2006/relationships/image" Target="../media/image52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24.png"/><Relationship Id="rId7" Type="http://schemas.openxmlformats.org/officeDocument/2006/relationships/image" Target="../media/image39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8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25.sv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1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5.png"/><Relationship Id="rId11" Type="http://schemas.openxmlformats.org/officeDocument/2006/relationships/image" Target="../media/image78.tif"/><Relationship Id="rId5" Type="http://schemas.openxmlformats.org/officeDocument/2006/relationships/image" Target="../media/image74.png"/><Relationship Id="rId10" Type="http://schemas.openxmlformats.org/officeDocument/2006/relationships/image" Target="../media/image25.svg"/><Relationship Id="rId4" Type="http://schemas.openxmlformats.org/officeDocument/2006/relationships/image" Target="../media/image73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60967" y="2289986"/>
            <a:ext cx="8601790" cy="2042904"/>
          </a:xfrm>
          <a:prstGeom prst="rect">
            <a:avLst/>
          </a:prstGeom>
        </p:spPr>
        <p:txBody>
          <a:bodyPr vert="horz" wrap="square" lIns="133200" tIns="66217" rIns="132433" bIns="66217" rtlCol="0" anchor="ctr">
            <a:spAutoFit/>
          </a:bodyPr>
          <a:lstStyle/>
          <a:p>
            <a:pPr>
              <a:lnSpc>
                <a:spcPts val="3777"/>
              </a:lnSpc>
            </a:pPr>
            <a:r>
              <a:rPr lang="ru-RU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С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истем</a:t>
            </a:r>
            <a:r>
              <a:rPr lang="ru-RU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а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оперативного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управления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производством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ПАО «КАМАЗ» </a:t>
            </a:r>
            <a:endParaRPr lang="ru-RU" sz="2800" b="1" dirty="0"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3777"/>
              </a:lnSpc>
            </a:pP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на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базе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программного</a:t>
            </a:r>
            <a:r>
              <a:rPr lang="en-GB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en-GB" sz="2800" b="1" dirty="0" err="1">
                <a:latin typeface="Arial" pitchFamily="34" charset="0"/>
                <a:ea typeface="Rosatom Light" pitchFamily="34" charset="-52"/>
                <a:cs typeface="Arial" pitchFamily="34" charset="0"/>
              </a:rPr>
              <a:t>обеспечения</a:t>
            </a:r>
            <a:r>
              <a:rPr lang="ru-RU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 СПЖЦ.</a:t>
            </a:r>
            <a:r>
              <a:rPr lang="en-US" sz="2800" b="1" dirty="0">
                <a:latin typeface="Arial" pitchFamily="34" charset="0"/>
                <a:ea typeface="Rosatom Light" pitchFamily="34" charset="-52"/>
                <a:cs typeface="Arial" pitchFamily="34" charset="0"/>
              </a:rPr>
              <a:t>MES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5034" y="4952391"/>
            <a:ext cx="7079582" cy="754044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Занькова Ольга Николаевна</a:t>
            </a:r>
          </a:p>
          <a:p>
            <a:pPr lvl="0">
              <a:defRPr/>
            </a:pPr>
            <a:r>
              <a:rPr lang="ru-RU" sz="16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РФЯЦ-ВНИИЭФ</a:t>
            </a:r>
          </a:p>
        </p:txBody>
      </p:sp>
    </p:spTree>
    <p:extLst>
      <p:ext uri="{BB962C8B-B14F-4D97-AF65-F5344CB8AC3E}">
        <p14:creationId xmlns:p14="http://schemas.microsoft.com/office/powerpoint/2010/main" val="59324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Интерактивные инструменты мастера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E4A7BD-24BD-4643-B9B0-A41DE02E84A4}"/>
              </a:ext>
            </a:extLst>
          </p:cNvPr>
          <p:cNvSpPr/>
          <p:nvPr/>
        </p:nvSpPr>
        <p:spPr>
          <a:xfrm>
            <a:off x="6231918" y="674959"/>
            <a:ext cx="5827465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Монитор мастера цеха –реальное состояние исполнения плана от номенклатурной позиции до уровня операций</a:t>
            </a:r>
          </a:p>
        </p:txBody>
      </p:sp>
      <p:pic>
        <p:nvPicPr>
          <p:cNvPr id="5" name="Рисунок 4" descr="Стрелка: прямо со сплошной заливкой">
            <a:extLst>
              <a:ext uri="{FF2B5EF4-FFF2-40B4-BE49-F238E27FC236}">
                <a16:creationId xmlns:a16="http://schemas.microsoft.com/office/drawing/2014/main" id="{FC41EF1B-6169-4F98-A594-B3C3CAB0F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1918" y="610083"/>
            <a:ext cx="836630" cy="4953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6B8B48-A295-4E73-A55E-C40CEA75F4E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327" y="683595"/>
            <a:ext cx="6035673" cy="31835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315FD3-7C84-4948-A314-1D340453733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892927" y="1505952"/>
            <a:ext cx="5299073" cy="24268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7F87D9-E629-4599-B543-38CCECB18C3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068548" y="4494538"/>
            <a:ext cx="5076823" cy="19479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 descr="Стрелка: изгиб против часовой стрелки со сплошной заливкой">
            <a:extLst>
              <a:ext uri="{FF2B5EF4-FFF2-40B4-BE49-F238E27FC236}">
                <a16:creationId xmlns:a16="http://schemas.microsoft.com/office/drawing/2014/main" id="{D0FF150D-9B02-4065-AFEB-7C2125FB89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8350" y="3910338"/>
            <a:ext cx="584200" cy="584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B5B3DD-F508-479D-AE74-A5CAD9CD2A9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" y="3939037"/>
            <a:ext cx="5810101" cy="1947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D5C2BF-7AE1-4A29-8732-70CA35BA22F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02" y="5329850"/>
            <a:ext cx="4324848" cy="14931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28F2DE-E596-4BB7-87C3-0291689474D6}"/>
              </a:ext>
            </a:extLst>
          </p:cNvPr>
          <p:cNvSpPr/>
          <p:nvPr/>
        </p:nvSpPr>
        <p:spPr>
          <a:xfrm>
            <a:off x="173285" y="5992027"/>
            <a:ext cx="2633415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Визуальный 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жизненный цикл заказа, партии, отображение срывов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Рисунок 23" descr="Стрелка: прямо со сплошной заливкой">
            <a:extLst>
              <a:ext uri="{FF2B5EF4-FFF2-40B4-BE49-F238E27FC236}">
                <a16:creationId xmlns:a16="http://schemas.microsoft.com/office/drawing/2014/main" id="{29B783AC-E9A6-40A3-9A9F-8D290F84F8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60000">
            <a:off x="6048827" y="2990704"/>
            <a:ext cx="830948" cy="49197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7C2972-32B0-499E-BAED-2F317D854F6D}"/>
              </a:ext>
            </a:extLst>
          </p:cNvPr>
          <p:cNvSpPr/>
          <p:nvPr/>
        </p:nvSpPr>
        <p:spPr>
          <a:xfrm>
            <a:off x="10242550" y="55553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8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Этапы управления производством в цехе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E4A7BD-24BD-4643-B9B0-A41DE02E84A4}"/>
              </a:ext>
            </a:extLst>
          </p:cNvPr>
          <p:cNvSpPr/>
          <p:nvPr/>
        </p:nvSpPr>
        <p:spPr>
          <a:xfrm>
            <a:off x="6193388" y="1170344"/>
            <a:ext cx="5827465" cy="110799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План-прогноз на период от 2 месяцев, план на месяц. Взаимосвязь с Потребностью на период( сегодня, несколько дней, недель, произвольный период. Формирование партий</a:t>
            </a:r>
          </a:p>
        </p:txBody>
      </p:sp>
      <p:pic>
        <p:nvPicPr>
          <p:cNvPr id="5" name="Рисунок 4" descr="Стрелка: прямо со сплошной заливкой">
            <a:extLst>
              <a:ext uri="{FF2B5EF4-FFF2-40B4-BE49-F238E27FC236}">
                <a16:creationId xmlns:a16="http://schemas.microsoft.com/office/drawing/2014/main" id="{FC41EF1B-6169-4F98-A594-B3C3CAB0F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0774" y="973093"/>
            <a:ext cx="836630" cy="4953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28F2DE-E596-4BB7-87C3-0291689474D6}"/>
              </a:ext>
            </a:extLst>
          </p:cNvPr>
          <p:cNvSpPr/>
          <p:nvPr/>
        </p:nvSpPr>
        <p:spPr>
          <a:xfrm>
            <a:off x="172658" y="3467209"/>
            <a:ext cx="5864527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участка, смены, бригады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D61267-55CC-4AAA-A6A0-BF025BB7B0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7" y="785626"/>
            <a:ext cx="5934075" cy="23526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011911-4890-4C89-AA60-F4618E54A78F}"/>
              </a:ext>
            </a:extLst>
          </p:cNvPr>
          <p:cNvPicPr/>
          <p:nvPr/>
        </p:nvPicPr>
        <p:blipFill rotWithShape="1">
          <a:blip r:embed="rId6"/>
          <a:srcRect b="11877"/>
          <a:stretch/>
        </p:blipFill>
        <p:spPr>
          <a:xfrm>
            <a:off x="6165549" y="2655322"/>
            <a:ext cx="5940425" cy="23989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Рисунок 23" descr="Стрелка: прямо со сплошной заливкой">
            <a:extLst>
              <a:ext uri="{FF2B5EF4-FFF2-40B4-BE49-F238E27FC236}">
                <a16:creationId xmlns:a16="http://schemas.microsoft.com/office/drawing/2014/main" id="{73B69B06-3C70-44AD-BB19-66BF2CA1C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2233" y="3224360"/>
            <a:ext cx="836630" cy="4953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404CB9-9098-425B-B393-1772BE45D66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4710" y="4010030"/>
            <a:ext cx="5940425" cy="23101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725111-6035-4371-9235-1E5E4388E241}"/>
              </a:ext>
            </a:extLst>
          </p:cNvPr>
          <p:cNvSpPr/>
          <p:nvPr/>
        </p:nvSpPr>
        <p:spPr>
          <a:xfrm>
            <a:off x="171147" y="785626"/>
            <a:ext cx="633838" cy="2270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6FCBDB4-C46B-4EBF-B1C4-C323C3D36ECA}"/>
              </a:ext>
            </a:extLst>
          </p:cNvPr>
          <p:cNvSpPr/>
          <p:nvPr/>
        </p:nvSpPr>
        <p:spPr>
          <a:xfrm>
            <a:off x="6181908" y="2655322"/>
            <a:ext cx="549576" cy="2141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2965C39-765D-46C6-9785-4E5F39EB5D67}"/>
              </a:ext>
            </a:extLst>
          </p:cNvPr>
          <p:cNvSpPr/>
          <p:nvPr/>
        </p:nvSpPr>
        <p:spPr>
          <a:xfrm>
            <a:off x="171146" y="4010030"/>
            <a:ext cx="500367" cy="17144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469B92-1159-4D28-BD18-1B15025E06B0}"/>
              </a:ext>
            </a:extLst>
          </p:cNvPr>
          <p:cNvSpPr/>
          <p:nvPr/>
        </p:nvSpPr>
        <p:spPr>
          <a:xfrm>
            <a:off x="10314329" y="89369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41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Этапы управления производством в цехе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011911-4890-4C89-AA60-F4618E54A78F}"/>
              </a:ext>
            </a:extLst>
          </p:cNvPr>
          <p:cNvPicPr/>
          <p:nvPr/>
        </p:nvPicPr>
        <p:blipFill rotWithShape="1">
          <a:blip r:embed="rId3"/>
          <a:srcRect b="11877"/>
          <a:stretch/>
        </p:blipFill>
        <p:spPr>
          <a:xfrm>
            <a:off x="150843" y="950755"/>
            <a:ext cx="5940425" cy="30440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67365C-85AC-4FD5-A86E-006EA4D781F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02379" y="3839941"/>
            <a:ext cx="5704566" cy="26194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Рисунок 25" descr="Стрелка: небольшой изгиб со сплошной заливкой">
            <a:extLst>
              <a:ext uri="{FF2B5EF4-FFF2-40B4-BE49-F238E27FC236}">
                <a16:creationId xmlns:a16="http://schemas.microsoft.com/office/drawing/2014/main" id="{2E78CD96-C707-4461-82B3-28BB9E8C3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9321">
            <a:off x="5134451" y="5644061"/>
            <a:ext cx="762956" cy="52636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8AB9738-641D-40F1-8F39-B81DA34C7F5D}"/>
              </a:ext>
            </a:extLst>
          </p:cNvPr>
          <p:cNvSpPr/>
          <p:nvPr/>
        </p:nvSpPr>
        <p:spPr>
          <a:xfrm>
            <a:off x="349179" y="4765077"/>
            <a:ext cx="5143257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Автоматическое расписание заказов на доступное оборудование в соответствии с заданными критериями, подбор персонала для этапов: прогноз, месяц, потребность на период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6FCBDB4-C46B-4EBF-B1C4-C323C3D36ECA}"/>
              </a:ext>
            </a:extLst>
          </p:cNvPr>
          <p:cNvSpPr/>
          <p:nvPr/>
        </p:nvSpPr>
        <p:spPr>
          <a:xfrm>
            <a:off x="150843" y="950756"/>
            <a:ext cx="633838" cy="2558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1DE24ED-FA0D-499F-87AF-CCF3926CDD82}"/>
              </a:ext>
            </a:extLst>
          </p:cNvPr>
          <p:cNvSpPr/>
          <p:nvPr/>
        </p:nvSpPr>
        <p:spPr>
          <a:xfrm>
            <a:off x="6302379" y="3839941"/>
            <a:ext cx="2422048" cy="1548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300C96A-6E9F-4BF7-B50C-55801A854043}"/>
              </a:ext>
            </a:extLst>
          </p:cNvPr>
          <p:cNvSpPr/>
          <p:nvPr/>
        </p:nvSpPr>
        <p:spPr>
          <a:xfrm>
            <a:off x="6374921" y="898299"/>
            <a:ext cx="5632024" cy="95410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Автоматический подбор альтернативных ресурсов при планировании с учетом различных критериев по оборудованию, персоналу, приоритету и минимизации переналадки. Формирование партий от вида производства</a:t>
            </a:r>
          </a:p>
        </p:txBody>
      </p:sp>
      <p:sp>
        <p:nvSpPr>
          <p:cNvPr id="6" name="Рисунок 19" descr="Стрелка: изгиб против часовой стрелки со сплошной заливкой">
            <a:extLst>
              <a:ext uri="{FF2B5EF4-FFF2-40B4-BE49-F238E27FC236}">
                <a16:creationId xmlns:a16="http://schemas.microsoft.com/office/drawing/2014/main" id="{9C0E8381-9D2B-49A4-9D2B-BA8978D574E2}"/>
              </a:ext>
            </a:extLst>
          </p:cNvPr>
          <p:cNvSpPr/>
          <p:nvPr/>
        </p:nvSpPr>
        <p:spPr>
          <a:xfrm rot="7552959" flipH="1">
            <a:off x="11130196" y="1177797"/>
            <a:ext cx="315440" cy="524028"/>
          </a:xfrm>
          <a:custGeom>
            <a:avLst/>
            <a:gdLst>
              <a:gd name="connsiteX0" fmla="*/ 173685 w 229131"/>
              <a:gd name="connsiteY0" fmla="*/ 465598 h 465597"/>
              <a:gd name="connsiteX1" fmla="*/ 60942 w 229131"/>
              <a:gd name="connsiteY1" fmla="*/ 146870 h 465597"/>
              <a:gd name="connsiteX2" fmla="*/ 0 w 229131"/>
              <a:gd name="connsiteY2" fmla="*/ 207203 h 465597"/>
              <a:gd name="connsiteX3" fmla="*/ 0 w 229131"/>
              <a:gd name="connsiteY3" fmla="*/ 0 h 465597"/>
              <a:gd name="connsiteX4" fmla="*/ 207203 w 229131"/>
              <a:gd name="connsiteY4" fmla="*/ 0 h 465597"/>
              <a:gd name="connsiteX5" fmla="*/ 151136 w 229131"/>
              <a:gd name="connsiteY5" fmla="*/ 56067 h 465597"/>
              <a:gd name="connsiteX6" fmla="*/ 173685 w 229131"/>
              <a:gd name="connsiteY6" fmla="*/ 465598 h 46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131" h="465597">
                <a:moveTo>
                  <a:pt x="173685" y="465598"/>
                </a:moveTo>
                <a:cubicBezTo>
                  <a:pt x="173685" y="465598"/>
                  <a:pt x="244378" y="329697"/>
                  <a:pt x="60942" y="146870"/>
                </a:cubicBezTo>
                <a:lnTo>
                  <a:pt x="0" y="207203"/>
                </a:lnTo>
                <a:lnTo>
                  <a:pt x="0" y="0"/>
                </a:lnTo>
                <a:lnTo>
                  <a:pt x="207203" y="0"/>
                </a:lnTo>
                <a:lnTo>
                  <a:pt x="151136" y="56067"/>
                </a:lnTo>
                <a:cubicBezTo>
                  <a:pt x="151746" y="56676"/>
                  <a:pt x="310195" y="246815"/>
                  <a:pt x="173685" y="465598"/>
                </a:cubicBezTo>
                <a:close/>
              </a:path>
            </a:pathLst>
          </a:custGeom>
          <a:solidFill>
            <a:schemeClr val="bg1"/>
          </a:solidFill>
          <a:ln w="6052" cap="flat">
            <a:noFill/>
            <a:prstDash val="solid"/>
            <a:miter/>
          </a:ln>
        </p:spPr>
        <p:txBody>
          <a:bodyPr vert="horz" rtlCol="0" anchor="ctr"/>
          <a:lstStyle/>
          <a:p>
            <a:endParaRPr lang="ru-RU">
              <a:solidFill>
                <a:schemeClr val="accent4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763B7C4-3651-4239-A71A-E33C5FE5CD15}"/>
              </a:ext>
            </a:extLst>
          </p:cNvPr>
          <p:cNvGrpSpPr/>
          <p:nvPr/>
        </p:nvGrpSpPr>
        <p:grpSpPr>
          <a:xfrm>
            <a:off x="6302379" y="1842198"/>
            <a:ext cx="5533623" cy="1874482"/>
            <a:chOff x="6302379" y="1842198"/>
            <a:chExt cx="5533623" cy="187448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6D2EAAC-3CB5-4DB0-94FF-57F47DCD7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4613" b="72894"/>
            <a:stretch/>
          </p:blipFill>
          <p:spPr>
            <a:xfrm>
              <a:off x="6302379" y="1842198"/>
              <a:ext cx="5533623" cy="92947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DE91ACA-D206-4164-8AFD-F4E0CA6AE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612" r="1" b="72894"/>
            <a:stretch/>
          </p:blipFill>
          <p:spPr>
            <a:xfrm>
              <a:off x="6302379" y="2787204"/>
              <a:ext cx="5533623" cy="92947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F59609F-3688-46ED-9BD6-CCF24E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910" b="72312"/>
            <a:stretch/>
          </p:blipFill>
          <p:spPr>
            <a:xfrm>
              <a:off x="8898921" y="2779048"/>
              <a:ext cx="2937081" cy="929477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A34AFF-A47D-47BC-A943-0D23CE6C467E}"/>
              </a:ext>
            </a:extLst>
          </p:cNvPr>
          <p:cNvSpPr/>
          <p:nvPr/>
        </p:nvSpPr>
        <p:spPr>
          <a:xfrm>
            <a:off x="10367461" y="135415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2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08696"/>
            <a:ext cx="12793785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Этапы управления производством. Формирование ССЗ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E4A7BD-24BD-4643-B9B0-A41DE02E84A4}"/>
              </a:ext>
            </a:extLst>
          </p:cNvPr>
          <p:cNvSpPr/>
          <p:nvPr/>
        </p:nvSpPr>
        <p:spPr>
          <a:xfrm>
            <a:off x="6384947" y="557277"/>
            <a:ext cx="4044461" cy="86177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4"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Автоматическое создание сменно-суточных заданий рабочим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 descr="Стрелка: прямо со сплошной заливкой">
            <a:extLst>
              <a:ext uri="{FF2B5EF4-FFF2-40B4-BE49-F238E27FC236}">
                <a16:creationId xmlns:a16="http://schemas.microsoft.com/office/drawing/2014/main" id="{FC41EF1B-6169-4F98-A594-B3C3CAB0F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5233" y="603478"/>
            <a:ext cx="836630" cy="4953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28F2DE-E596-4BB7-87C3-0291689474D6}"/>
              </a:ext>
            </a:extLst>
          </p:cNvPr>
          <p:cNvSpPr/>
          <p:nvPr/>
        </p:nvSpPr>
        <p:spPr>
          <a:xfrm>
            <a:off x="155575" y="3310949"/>
            <a:ext cx="5384224" cy="55399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Ручное создание заданий исполнителям с учетом </a:t>
            </a:r>
            <a:r>
              <a:rPr lang="ru-RU" sz="1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оступности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оборудования и персонала. Визуализация </a:t>
            </a:r>
          </a:p>
        </p:txBody>
      </p:sp>
      <p:pic>
        <p:nvPicPr>
          <p:cNvPr id="24" name="Рисунок 23" descr="Стрелка: прямо со сплошной заливкой">
            <a:extLst>
              <a:ext uri="{FF2B5EF4-FFF2-40B4-BE49-F238E27FC236}">
                <a16:creationId xmlns:a16="http://schemas.microsoft.com/office/drawing/2014/main" id="{73B69B06-3C70-44AD-BB19-66BF2CA1C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60000">
            <a:off x="5544058" y="3310276"/>
            <a:ext cx="836630" cy="4953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E2E9D97-83EA-4B6F-9B4F-69BA32ED527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5575" y="669755"/>
            <a:ext cx="5772375" cy="26306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EC76-1C7C-4129-9E00-EED7A4C013DB}"/>
              </a:ext>
            </a:extLst>
          </p:cNvPr>
          <p:cNvSpPr/>
          <p:nvPr/>
        </p:nvSpPr>
        <p:spPr>
          <a:xfrm>
            <a:off x="2070386" y="1453642"/>
            <a:ext cx="1079214" cy="18757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6B615F-506A-46E1-A0AD-4987A62451D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096000" y="1182703"/>
            <a:ext cx="5940425" cy="12274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0F201B-CFFE-40FE-B5B7-F33337461102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593548" y="2100346"/>
            <a:ext cx="4945327" cy="18701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9374DF6-CC6C-4C32-BA5E-063B182CEA43}"/>
              </a:ext>
            </a:extLst>
          </p:cNvPr>
          <p:cNvSpPr/>
          <p:nvPr/>
        </p:nvSpPr>
        <p:spPr>
          <a:xfrm>
            <a:off x="5648762" y="6176680"/>
            <a:ext cx="6350663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заданий. 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адаптация интерфейса под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ПЭВМ, мобильные устройства типа п</a:t>
            </a:r>
            <a:r>
              <a:rPr lang="ru-RU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ланшет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смартфон.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DD9D42-BA5E-433A-B13C-BEED4E928B9E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92575" y="3928818"/>
            <a:ext cx="4363829" cy="28392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511F15-6A10-4DF4-A3E1-72F5F727D7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18" y="3749080"/>
            <a:ext cx="2032766" cy="13154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C27418-90BF-4F61-84F3-9B95EFF6C0E7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003658" y="3749080"/>
            <a:ext cx="2032765" cy="12302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Рисунок 20" descr="Стрелка: прямо со сплошной заливкой">
            <a:extLst>
              <a:ext uri="{FF2B5EF4-FFF2-40B4-BE49-F238E27FC236}">
                <a16:creationId xmlns:a16="http://schemas.microsoft.com/office/drawing/2014/main" id="{D7A0A5C6-6223-470A-A6EF-94F40039F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3169" y="6251394"/>
            <a:ext cx="836630" cy="495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5B52D5-361C-4AEE-B3B4-3B6CD89EF5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5906" y="3749081"/>
            <a:ext cx="1957437" cy="23630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828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43754" y="9611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Этапы управления производством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E4A7BD-24BD-4643-B9B0-A41DE02E84A4}"/>
              </a:ext>
            </a:extLst>
          </p:cNvPr>
          <p:cNvSpPr/>
          <p:nvPr/>
        </p:nvSpPr>
        <p:spPr>
          <a:xfrm>
            <a:off x="94612" y="607731"/>
            <a:ext cx="5082394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Печать ССЗ</a:t>
            </a:r>
          </a:p>
        </p:txBody>
      </p:sp>
      <p:pic>
        <p:nvPicPr>
          <p:cNvPr id="15" name="Рисунок 14" descr="Стрелка: прямо со сплошной заливкой">
            <a:extLst>
              <a:ext uri="{FF2B5EF4-FFF2-40B4-BE49-F238E27FC236}">
                <a16:creationId xmlns:a16="http://schemas.microsoft.com/office/drawing/2014/main" id="{F2DA663E-FA9E-4C15-995D-A4391B6B1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60000">
            <a:off x="2272786" y="4242698"/>
            <a:ext cx="741168" cy="5037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731A3A-791E-4DCC-A791-FB97EEA7A7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376" y="889994"/>
            <a:ext cx="6041741" cy="210110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670690E-8FB8-4CC7-9C98-BBACE40F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08" y="3202000"/>
            <a:ext cx="9578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7097BA7-775C-49CD-9143-7AF5F3FDC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086221"/>
              </p:ext>
            </p:extLst>
          </p:nvPr>
        </p:nvGraphicFramePr>
        <p:xfrm>
          <a:off x="9180684" y="1055545"/>
          <a:ext cx="2494514" cy="2222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8659434" imgH="7725853" progId="Paint.Picture">
                  <p:embed/>
                </p:oleObj>
              </mc:Choice>
              <mc:Fallback>
                <p:oleObj name="Точечный рисунок" r:id="rId6" imgW="8659434" imgH="7725853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7097BA7-775C-49CD-9143-7AF5F3FDCA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0684" y="1055545"/>
                        <a:ext cx="2494514" cy="2222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26A38D-7113-4441-8096-B909F6B180E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3" y="922085"/>
            <a:ext cx="2541196" cy="161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0BBC98-4F8B-4313-ADE6-A72336B8A986}"/>
              </a:ext>
            </a:extLst>
          </p:cNvPr>
          <p:cNvSpPr/>
          <p:nvPr/>
        </p:nvSpPr>
        <p:spPr>
          <a:xfrm>
            <a:off x="2984234" y="3308070"/>
            <a:ext cx="3704263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Отчет по заданию с ручным вводом данных, с использованием ШК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6485F3C-611D-49F6-B797-FE1F30454976}"/>
              </a:ext>
            </a:extLst>
          </p:cNvPr>
          <p:cNvPicPr/>
          <p:nvPr/>
        </p:nvPicPr>
        <p:blipFill rotWithShape="1">
          <a:blip r:embed="rId9"/>
          <a:srcRect r="50894"/>
          <a:stretch/>
        </p:blipFill>
        <p:spPr>
          <a:xfrm>
            <a:off x="75549" y="2728864"/>
            <a:ext cx="2192898" cy="3421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54D6BA8-8126-4ED1-A20B-DEB89625A028}"/>
              </a:ext>
            </a:extLst>
          </p:cNvPr>
          <p:cNvSpPr/>
          <p:nvPr/>
        </p:nvSpPr>
        <p:spPr>
          <a:xfrm>
            <a:off x="3013148" y="3860160"/>
            <a:ext cx="3704263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Отчет по заданию по частичному количеству с указанием причин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A4EEEE5-647B-463B-8D1B-C8684A0BCD65}"/>
              </a:ext>
            </a:extLst>
          </p:cNvPr>
          <p:cNvSpPr/>
          <p:nvPr/>
        </p:nvSpPr>
        <p:spPr>
          <a:xfrm>
            <a:off x="3013147" y="4397036"/>
            <a:ext cx="3704263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Вызов наладчика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C04498F-DE92-47FF-A883-8BF8E2ECFE7F}"/>
              </a:ext>
            </a:extLst>
          </p:cNvPr>
          <p:cNvSpPr/>
          <p:nvPr/>
        </p:nvSpPr>
        <p:spPr>
          <a:xfrm>
            <a:off x="2984234" y="4696626"/>
            <a:ext cx="3704263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Сигнал об аварии – формирование 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отправка в ремонтную службу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заявки на ремонт. Учет доступности оборудования и наличия персонала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FEDFF-AE8C-42C0-9C5A-B074DA5D5A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532" t="19253" r="8333" b="65757"/>
          <a:stretch/>
        </p:blipFill>
        <p:spPr>
          <a:xfrm>
            <a:off x="94612" y="6201407"/>
            <a:ext cx="5757788" cy="590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2DE6F-529C-4094-8DD1-9B82A4714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3598" y="3386665"/>
            <a:ext cx="3643312" cy="77876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0DD47EF-4131-4908-9875-7C20CD8CB07B}"/>
              </a:ext>
            </a:extLst>
          </p:cNvPr>
          <p:cNvSpPr/>
          <p:nvPr/>
        </p:nvSpPr>
        <p:spPr>
          <a:xfrm>
            <a:off x="8393598" y="6322898"/>
            <a:ext cx="3569482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Получение электронного ТП</a:t>
            </a:r>
          </a:p>
        </p:txBody>
      </p:sp>
      <p:pic>
        <p:nvPicPr>
          <p:cNvPr id="18" name="Рисунок 17" descr="Стрелка: изгиб против часовой стрелки со сплошной заливкой">
            <a:extLst>
              <a:ext uri="{FF2B5EF4-FFF2-40B4-BE49-F238E27FC236}">
                <a16:creationId xmlns:a16="http://schemas.microsoft.com/office/drawing/2014/main" id="{E169B666-81CB-4035-972A-F8939B14F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585139" flipH="1">
            <a:off x="7772876" y="6093194"/>
            <a:ext cx="732169" cy="732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557521-B206-4C31-8F31-FBECC38295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8443" y="4306564"/>
            <a:ext cx="5378008" cy="17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Обеспеченность ресурсами</a:t>
            </a:r>
          </a:p>
        </p:txBody>
      </p:sp>
      <p:pic>
        <p:nvPicPr>
          <p:cNvPr id="15" name="Рисунок 14" descr="Стрелка: прямо со сплошной заливкой">
            <a:extLst>
              <a:ext uri="{FF2B5EF4-FFF2-40B4-BE49-F238E27FC236}">
                <a16:creationId xmlns:a16="http://schemas.microsoft.com/office/drawing/2014/main" id="{F2DA663E-FA9E-4C15-995D-A4391B6B1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60000">
            <a:off x="6274687" y="6064778"/>
            <a:ext cx="836630" cy="49534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670690E-8FB8-4CC7-9C98-BBACE40F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08" y="3202000"/>
            <a:ext cx="9578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0BBC98-4F8B-4313-ADE6-A72336B8A986}"/>
              </a:ext>
            </a:extLst>
          </p:cNvPr>
          <p:cNvSpPr/>
          <p:nvPr/>
        </p:nvSpPr>
        <p:spPr>
          <a:xfrm>
            <a:off x="7648782" y="774484"/>
            <a:ext cx="4243211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Автоматический расчет обеспеченности плана компонентами, инструментом и оснасткой. Формирование дефицита и заявки на обеспечение.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54D6BA8-8126-4ED1-A20B-DEB89625A028}"/>
              </a:ext>
            </a:extLst>
          </p:cNvPr>
          <p:cNvSpPr/>
          <p:nvPr/>
        </p:nvSpPr>
        <p:spPr>
          <a:xfrm>
            <a:off x="7255280" y="6073680"/>
            <a:ext cx="4362011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Расчет загрузки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оборудовани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и персонала до уровня конкретного станка и сотрудника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A6155E-EDEF-469E-BF67-840BC86C109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9049" y="783717"/>
            <a:ext cx="7385905" cy="26589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 descr="Стрелка: прямо со сплошной заливкой">
            <a:extLst>
              <a:ext uri="{FF2B5EF4-FFF2-40B4-BE49-F238E27FC236}">
                <a16:creationId xmlns:a16="http://schemas.microsoft.com/office/drawing/2014/main" id="{D68B515A-3CBF-47AD-947E-E32B1B602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3408" y="680751"/>
            <a:ext cx="836630" cy="4953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D1CB85-C8AC-44B7-8CF5-0FE92E124D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128" b="69728"/>
          <a:stretch/>
        </p:blipFill>
        <p:spPr>
          <a:xfrm>
            <a:off x="6023389" y="3450859"/>
            <a:ext cx="4697046" cy="1000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4C176B2-F29C-4BE9-B39C-A26D94AD5D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248"/>
          <a:stretch/>
        </p:blipFill>
        <p:spPr>
          <a:xfrm>
            <a:off x="6008066" y="4447990"/>
            <a:ext cx="6212910" cy="1406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FFC9C7B-8A9A-47B7-B839-58CB523DD2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9049" y="3464798"/>
            <a:ext cx="5940425" cy="31089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0B17E1A-1D19-462A-89E0-1BFAB3619596}"/>
              </a:ext>
            </a:extLst>
          </p:cNvPr>
          <p:cNvPicPr/>
          <p:nvPr/>
        </p:nvPicPr>
        <p:blipFill rotWithShape="1">
          <a:blip r:embed="rId11"/>
          <a:srcRect l="39724" b="50000"/>
          <a:stretch/>
        </p:blipFill>
        <p:spPr>
          <a:xfrm>
            <a:off x="2641601" y="5019278"/>
            <a:ext cx="3407874" cy="15170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5BB21-D1E2-4393-82E8-6A49478087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872497"/>
            <a:ext cx="5585147" cy="962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FD53A4-BF7C-48F2-9C8C-CB9A1DB71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4730" y="2755593"/>
            <a:ext cx="5403110" cy="8648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13C7330-F069-4A65-85E3-B8D4D2877964}"/>
              </a:ext>
            </a:extLst>
          </p:cNvPr>
          <p:cNvSpPr/>
          <p:nvPr/>
        </p:nvSpPr>
        <p:spPr>
          <a:xfrm>
            <a:off x="10272204" y="89369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9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Потребность в таре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70690E-8FB8-4CC7-9C98-BBACE40F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08" y="3202000"/>
            <a:ext cx="9578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pic>
        <p:nvPicPr>
          <p:cNvPr id="32" name="Рисунок 31" descr="Стрелка: прямо со сплошной заливкой">
            <a:extLst>
              <a:ext uri="{FF2B5EF4-FFF2-40B4-BE49-F238E27FC236}">
                <a16:creationId xmlns:a16="http://schemas.microsoft.com/office/drawing/2014/main" id="{3F673CE2-598C-4046-8EE3-04EB3B4E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60000">
            <a:off x="272470" y="5382727"/>
            <a:ext cx="836630" cy="49534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6B59554-DE2E-445C-AE0A-2CCD110FED73}"/>
              </a:ext>
            </a:extLst>
          </p:cNvPr>
          <p:cNvSpPr/>
          <p:nvPr/>
        </p:nvSpPr>
        <p:spPr>
          <a:xfrm>
            <a:off x="1328933" y="5360821"/>
            <a:ext cx="913917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Динамический расчет потребности в таре во взаимосвязи с изготовленным и отгруженным количеством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вместимости в тару для номенклатуры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6A449C-A680-492F-B952-3A7BE0991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9" y="712758"/>
            <a:ext cx="11971999" cy="42746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24B8CF-E9A9-45FD-82CB-223A2E842072}"/>
              </a:ext>
            </a:extLst>
          </p:cNvPr>
          <p:cNvSpPr/>
          <p:nvPr/>
        </p:nvSpPr>
        <p:spPr>
          <a:xfrm>
            <a:off x="10683631" y="1785796"/>
            <a:ext cx="1305169" cy="18757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7A098C-FE52-4696-A29D-A7303E1F6774}"/>
              </a:ext>
            </a:extLst>
          </p:cNvPr>
          <p:cNvSpPr/>
          <p:nvPr/>
        </p:nvSpPr>
        <p:spPr>
          <a:xfrm>
            <a:off x="10268988" y="89369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1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Инструменты вложений к объектам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70690E-8FB8-4CC7-9C98-BBACE40F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08" y="3202000"/>
            <a:ext cx="9578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10A01-AEC2-4396-BDE2-A41001F50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2" r="12877" b="40640"/>
          <a:stretch/>
        </p:blipFill>
        <p:spPr>
          <a:xfrm>
            <a:off x="132857" y="857328"/>
            <a:ext cx="5705232" cy="1580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8D0532-45AB-4B31-BC76-77A7A875E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" y="4608847"/>
            <a:ext cx="9139179" cy="1671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390D2C-D8CB-4E06-B01C-93C46924F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3"/>
          <a:stretch/>
        </p:blipFill>
        <p:spPr>
          <a:xfrm>
            <a:off x="5838089" y="858518"/>
            <a:ext cx="6338290" cy="40566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BFA315A-F0ED-4099-A328-29458931E2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412"/>
          <a:stretch/>
        </p:blipFill>
        <p:spPr>
          <a:xfrm>
            <a:off x="132857" y="2182369"/>
            <a:ext cx="5705232" cy="7479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AD4DA7-0098-4BAC-A854-7A32210A50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384"/>
          <a:stretch/>
        </p:blipFill>
        <p:spPr>
          <a:xfrm>
            <a:off x="2312282" y="2930327"/>
            <a:ext cx="1243717" cy="16785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BBC52-1E9F-467D-8C57-24F8721521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55" r="46893"/>
          <a:stretch/>
        </p:blipFill>
        <p:spPr>
          <a:xfrm>
            <a:off x="3556000" y="2937723"/>
            <a:ext cx="2282089" cy="1671124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A93BC83-AAA1-4829-9A52-8F524F976D11}"/>
              </a:ext>
            </a:extLst>
          </p:cNvPr>
          <p:cNvSpPr/>
          <p:nvPr/>
        </p:nvSpPr>
        <p:spPr>
          <a:xfrm>
            <a:off x="7623408" y="5291015"/>
            <a:ext cx="317023" cy="9065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D3B090-D862-4B5B-A8DF-BC93F711E12E}"/>
              </a:ext>
            </a:extLst>
          </p:cNvPr>
          <p:cNvSpPr/>
          <p:nvPr/>
        </p:nvSpPr>
        <p:spPr>
          <a:xfrm>
            <a:off x="11543321" y="3934529"/>
            <a:ext cx="317023" cy="9065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pic>
        <p:nvPicPr>
          <p:cNvPr id="32" name="Рисунок 31" descr="Стрелка: прямо со сплошной заливкой">
            <a:extLst>
              <a:ext uri="{FF2B5EF4-FFF2-40B4-BE49-F238E27FC236}">
                <a16:creationId xmlns:a16="http://schemas.microsoft.com/office/drawing/2014/main" id="{3F673CE2-598C-4046-8EE3-04EB3B4E5C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60000">
            <a:off x="1179057" y="6315782"/>
            <a:ext cx="836630" cy="49534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6B59554-DE2E-445C-AE0A-2CCD110FED73}"/>
              </a:ext>
            </a:extLst>
          </p:cNvPr>
          <p:cNvSpPr/>
          <p:nvPr/>
        </p:nvSpPr>
        <p:spPr>
          <a:xfrm>
            <a:off x="2188958" y="6267630"/>
            <a:ext cx="9139178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вложения любых файлов, поддерживаемых ОС, к заданию, заказу Классификация схем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EAB16B-C064-4142-B853-B5C624EE1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1"/>
          <a:stretch/>
        </p:blipFill>
        <p:spPr>
          <a:xfrm>
            <a:off x="132857" y="2920381"/>
            <a:ext cx="2250836" cy="17383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8FE3843-1518-4166-B63B-A690839AE384}"/>
              </a:ext>
            </a:extLst>
          </p:cNvPr>
          <p:cNvSpPr/>
          <p:nvPr/>
        </p:nvSpPr>
        <p:spPr>
          <a:xfrm>
            <a:off x="10292889" y="76891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2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0" y="150945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ru-RU" sz="26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Инструменты уведомлений, штрихкодирование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70690E-8FB8-4CC7-9C98-BBACE40F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08" y="3202000"/>
            <a:ext cx="9578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6B59554-DE2E-445C-AE0A-2CCD110FED73}"/>
              </a:ext>
            </a:extLst>
          </p:cNvPr>
          <p:cNvSpPr/>
          <p:nvPr/>
        </p:nvSpPr>
        <p:spPr>
          <a:xfrm>
            <a:off x="3957987" y="1181244"/>
            <a:ext cx="9139178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Вход в систему по ШК(камера, сканер)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CC0FFCE-DEF4-4AC9-B355-060A16CE6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7223" r="49792" b="29259"/>
          <a:stretch/>
        </p:blipFill>
        <p:spPr bwMode="auto">
          <a:xfrm>
            <a:off x="144914" y="921822"/>
            <a:ext cx="2685225" cy="159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FF8271-02A8-4605-80E0-8D3D8682C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r="-170" b="-1334"/>
          <a:stretch/>
        </p:blipFill>
        <p:spPr>
          <a:xfrm>
            <a:off x="144914" y="2652083"/>
            <a:ext cx="6249696" cy="27385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52F7BA-A801-43E8-85BB-FF167499E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4" y="2652083"/>
            <a:ext cx="3598799" cy="41284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5F02F6-D8BA-4F9F-B48F-768AE6928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716" y="4680244"/>
            <a:ext cx="4704573" cy="210027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21" name="Рисунок 20" descr="Стрелка: прямо со сплошной заливкой">
            <a:extLst>
              <a:ext uri="{FF2B5EF4-FFF2-40B4-BE49-F238E27FC236}">
                <a16:creationId xmlns:a16="http://schemas.microsoft.com/office/drawing/2014/main" id="{D229E764-8E4F-4665-AE3C-83E2595E6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5748" y="1107687"/>
            <a:ext cx="836630" cy="4953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CDD7F91-B63D-4699-816C-A324F72FA93A}"/>
              </a:ext>
            </a:extLst>
          </p:cNvPr>
          <p:cNvSpPr/>
          <p:nvPr/>
        </p:nvSpPr>
        <p:spPr>
          <a:xfrm>
            <a:off x="7623408" y="2907484"/>
            <a:ext cx="9139178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Уведомления в системе о событиях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Уведомления на электронную почту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уведомлений в системе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Настройка событий для уведомлений</a:t>
            </a:r>
          </a:p>
        </p:txBody>
      </p:sp>
      <p:pic>
        <p:nvPicPr>
          <p:cNvPr id="23" name="Рисунок 22" descr="Стрелка: прямо со сплошной заливкой">
            <a:extLst>
              <a:ext uri="{FF2B5EF4-FFF2-40B4-BE49-F238E27FC236}">
                <a16:creationId xmlns:a16="http://schemas.microsoft.com/office/drawing/2014/main" id="{0A54E034-2CA7-4BA2-B956-818C26C66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9110" y="3110122"/>
            <a:ext cx="836630" cy="49534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5292CF-F089-454C-954D-09C3C427E245}"/>
              </a:ext>
            </a:extLst>
          </p:cNvPr>
          <p:cNvSpPr/>
          <p:nvPr/>
        </p:nvSpPr>
        <p:spPr>
          <a:xfrm>
            <a:off x="5732584" y="2681396"/>
            <a:ext cx="726831" cy="1980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F2043A-2A9D-4267-B6BE-F4CD8AAD2947}"/>
              </a:ext>
            </a:extLst>
          </p:cNvPr>
          <p:cNvSpPr/>
          <p:nvPr/>
        </p:nvSpPr>
        <p:spPr>
          <a:xfrm>
            <a:off x="10412387" y="245729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599FA-34C3-46B9-A84C-205EA486F82B}"/>
              </a:ext>
            </a:extLst>
          </p:cNvPr>
          <p:cNvSpPr txBox="1"/>
          <p:nvPr/>
        </p:nvSpPr>
        <p:spPr>
          <a:xfrm>
            <a:off x="708838" y="1001763"/>
            <a:ext cx="17720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/>
              <a:t>Иванов Иван Иванович</a:t>
            </a:r>
          </a:p>
        </p:txBody>
      </p:sp>
    </p:spTree>
    <p:extLst>
      <p:ext uri="{BB962C8B-B14F-4D97-AF65-F5344CB8AC3E}">
        <p14:creationId xmlns:p14="http://schemas.microsoft.com/office/powerpoint/2010/main" val="420636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29513" y="2565703"/>
            <a:ext cx="6303722" cy="1534750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 marL="0" marR="0" lvl="0" indent="0" algn="l" defTabSz="1218072" rtl="0" eaLnBrk="1" fontAlgn="auto" latinLnBrk="0" hangingPunct="1">
              <a:lnSpc>
                <a:spcPts val="5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9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Rosatom Light" pitchFamily="34" charset="-52"/>
                <a:cs typeface="Arial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64620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6428230" y="1113111"/>
            <a:ext cx="5429337" cy="519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 внедрения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141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1451432" y="6257503"/>
            <a:ext cx="406136" cy="3778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834" y="1054105"/>
            <a:ext cx="5538045" cy="578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системы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834" y="1697858"/>
            <a:ext cx="553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оперативного управления производством ПАО «КАМАЗ» (ИС «СОУП»)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59835" y="2380321"/>
            <a:ext cx="5517137" cy="578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0742" y="216325"/>
            <a:ext cx="9273264" cy="38779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Описание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80742" y="4519299"/>
            <a:ext cx="5496230" cy="578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программное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141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298E92-35EE-CB40-B9B0-E0A30376E173}"/>
              </a:ext>
            </a:extLst>
          </p:cNvPr>
          <p:cNvSpPr txBox="1"/>
          <p:nvPr/>
        </p:nvSpPr>
        <p:spPr>
          <a:xfrm>
            <a:off x="6814539" y="3959619"/>
            <a:ext cx="1055096" cy="1015640"/>
          </a:xfrm>
          <a:prstGeom prst="rect">
            <a:avLst/>
          </a:prstGeom>
          <a:noFill/>
        </p:spPr>
        <p:txBody>
          <a:bodyPr wrap="square" lIns="121900" tIns="60949" rIns="121900" bIns="6094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Цеха: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566" y="3550153"/>
            <a:ext cx="1425041" cy="420754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Прессово-рамный завод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9835" y="3046875"/>
            <a:ext cx="55380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внутрицехового планирования и диспетчеризации работ в цехах с дискретным типом производства, участвующих в изготовлении комплектующих составных частей автомобилей и обеспечивающих бесперебойную работу главных сборочных конвейеров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 r="24377"/>
          <a:stretch/>
        </p:blipFill>
        <p:spPr>
          <a:xfrm>
            <a:off x="6882629" y="3959953"/>
            <a:ext cx="1060457" cy="150508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29933"/>
          <a:stretch/>
        </p:blipFill>
        <p:spPr>
          <a:xfrm>
            <a:off x="8386332" y="3953717"/>
            <a:ext cx="1063671" cy="151756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29933"/>
          <a:stretch/>
        </p:blipFill>
        <p:spPr>
          <a:xfrm>
            <a:off x="9846468" y="3953716"/>
            <a:ext cx="1063671" cy="150508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887241" y="5661775"/>
            <a:ext cx="1055845" cy="25654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9836" y="5292443"/>
            <a:ext cx="5538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«Система управления производственным предприятием» (версия 2.1). Системы полного жизненного цикла «Цифровое предприятие» (СПЖЦ ЦП)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28228" y="1688061"/>
            <a:ext cx="5429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завода, 9 цехов: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ru-RU" sz="1400" b="0" i="0" u="none" strike="noStrike" kern="1200" cap="none" spc="0" normalizeH="0" baseline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ПРЗ ( прессово- рамный завод), 3 цеха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АВЗ (автомобильный завод), 3 цеха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 (завод двигателей), 3 цеха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428230" y="2875559"/>
            <a:ext cx="5429337" cy="519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внедрения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141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77357" y="5661773"/>
            <a:ext cx="1055845" cy="25654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2021 - 2022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27148" y="5661774"/>
            <a:ext cx="1055845" cy="25654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87070" y="3550151"/>
            <a:ext cx="1346132" cy="420754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Автомобильный завод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844852" y="3530810"/>
            <a:ext cx="1138141" cy="420754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marL="0" marR="0" lvl="0" indent="0" algn="ctr" defTabSz="117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Завод двигателей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8508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298E92-35EE-CB40-B9B0-E0A30376E173}"/>
              </a:ext>
            </a:extLst>
          </p:cNvPr>
          <p:cNvSpPr txBox="1"/>
          <p:nvPr/>
        </p:nvSpPr>
        <p:spPr>
          <a:xfrm>
            <a:off x="8386332" y="4011479"/>
            <a:ext cx="1055096" cy="1015640"/>
          </a:xfrm>
          <a:prstGeom prst="rect">
            <a:avLst/>
          </a:prstGeom>
        </p:spPr>
        <p:txBody>
          <a:bodyPr wrap="square" lIns="121900" tIns="60949" rIns="121900" bIns="6094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Цеха: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023 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401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298E92-35EE-CB40-B9B0-E0A30376E173}"/>
              </a:ext>
            </a:extLst>
          </p:cNvPr>
          <p:cNvSpPr txBox="1"/>
          <p:nvPr/>
        </p:nvSpPr>
        <p:spPr>
          <a:xfrm>
            <a:off x="9855043" y="3955154"/>
            <a:ext cx="1055096" cy="1015640"/>
          </a:xfrm>
          <a:prstGeom prst="rect">
            <a:avLst/>
          </a:prstGeom>
        </p:spPr>
        <p:txBody>
          <a:bodyPr wrap="square" lIns="121900" tIns="60949" rIns="121900" bIns="6094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8508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Цеха: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 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</a:p>
          <a:p>
            <a:pPr algn="ctr">
              <a:spcAft>
                <a:spcPts val="400"/>
              </a:spcAft>
              <a:defRPr/>
            </a:pPr>
            <a:r>
              <a:rPr lang="ru-RU" sz="1200" dirty="0">
                <a:solidFill>
                  <a:srgbClr val="385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335003" y="4398485"/>
            <a:ext cx="753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6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</a:p>
        </p:txBody>
      </p:sp>
      <p:sp>
        <p:nvSpPr>
          <p:cNvPr id="63" name="Правая фигурная скобка 62"/>
          <p:cNvSpPr/>
          <p:nvPr/>
        </p:nvSpPr>
        <p:spPr>
          <a:xfrm>
            <a:off x="11107990" y="3948812"/>
            <a:ext cx="227012" cy="1462508"/>
          </a:xfrm>
          <a:prstGeom prst="rightBrace">
            <a:avLst>
              <a:gd name="adj1" fmla="val 20882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659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359835" y="637243"/>
            <a:ext cx="9273264" cy="387798"/>
          </a:xfrm>
        </p:spPr>
        <p:txBody>
          <a:bodyPr/>
          <a:lstStyle/>
          <a:p>
            <a:r>
              <a:rPr lang="ru-RU" dirty="0"/>
              <a:t>Эффекты: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635" y="1162386"/>
            <a:ext cx="11415933" cy="41549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Реальная картина производства </a:t>
            </a:r>
            <a:r>
              <a:rPr lang="en-US" sz="2400" dirty="0"/>
              <a:t>on-line</a:t>
            </a:r>
            <a:r>
              <a:rPr lang="ru-RU" sz="2400" dirty="0"/>
              <a:t>: использование оборудования, загрузка персонала, фактическое исполнение плана, списание компонентов, остатки по складам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Унификация процессов и видов планово-отчетной производственной документации в процессах управления производством  на уровне цеха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Автоматизированное формирование заданий рабочим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Повышение динамики принятия управленческих решений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Развитие ИТ- инфраструктуры и оснащения цехов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Взаимоувязка</a:t>
            </a:r>
            <a:r>
              <a:rPr lang="ru-RU" sz="2400" dirty="0"/>
              <a:t> с действующими системами предприятия, включение ИС «СОУП» в ЕЦП предприятия, инфраструктуру централизованной промышленной сети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6424805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40" y="279285"/>
            <a:ext cx="10561063" cy="7755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lvl="0"/>
            <a:r>
              <a:rPr lang="ru-RU" dirty="0"/>
              <a:t>Реализация в ИС СОУП процесса управления производством на уровне цеха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1511218" y="6061388"/>
            <a:ext cx="406136" cy="3778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40806" y="1618984"/>
            <a:ext cx="2417158" cy="57631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План, изменения, НСИ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453172" y="2110790"/>
            <a:ext cx="1748380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9924" y="2164901"/>
            <a:ext cx="1311028" cy="41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Нач.цеха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(зам. нач. цеха)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1144" y="2430814"/>
            <a:ext cx="1859668" cy="41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Звонок </a:t>
            </a:r>
          </a:p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ведущего ПДО завода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338681" y="2117246"/>
            <a:ext cx="1403192" cy="57662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5585" y="2248017"/>
            <a:ext cx="1368680" cy="24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Мастер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2773467" y="2117246"/>
            <a:ext cx="1893329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4118" y="2142118"/>
            <a:ext cx="1332821" cy="54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Мастер производственный</a:t>
            </a:r>
          </a:p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Мастер ОТК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294981" y="2123120"/>
            <a:ext cx="1516453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1837" y="2222401"/>
            <a:ext cx="1084326" cy="38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Наладчик</a:t>
            </a:r>
          </a:p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Рабочий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5494595" y="2110454"/>
            <a:ext cx="1430581" cy="602661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0343" y="2291505"/>
            <a:ext cx="1119082" cy="24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Контролер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6615569" y="2103415"/>
            <a:ext cx="1749654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4227" y="2164901"/>
            <a:ext cx="1368680" cy="38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Мастер производственный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8027761" y="2103876"/>
            <a:ext cx="1591412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01020" y="2144770"/>
            <a:ext cx="1244894" cy="54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Распределитель        ( комплектация, отгрузка)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2343" y="2291509"/>
            <a:ext cx="1368680" cy="24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ПДО,ЛЦ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9287916" y="2100861"/>
            <a:ext cx="1668666" cy="58999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552050" y="2154972"/>
            <a:ext cx="1251254" cy="41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Нач.цеха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(зам. нач. цеха)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10639423" y="2106337"/>
            <a:ext cx="1403192" cy="576625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48252" tIns="56007" rIns="636238" bIns="56007" numCol="1" spcCol="1270" anchor="ctr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657585" y="2269975"/>
            <a:ext cx="1368680" cy="24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ПДО, ЛЦ</a:t>
            </a:r>
          </a:p>
        </p:txBody>
      </p:sp>
      <p:sp>
        <p:nvSpPr>
          <p:cNvPr id="49" name="Двойная стрелка влево/вправо 48"/>
          <p:cNvSpPr/>
          <p:nvPr/>
        </p:nvSpPr>
        <p:spPr>
          <a:xfrm>
            <a:off x="558030" y="3210124"/>
            <a:ext cx="11068261" cy="493871"/>
          </a:xfrm>
          <a:prstGeom prst="leftRightArrow">
            <a:avLst/>
          </a:prstGeom>
          <a:solidFill>
            <a:srgbClr val="DAEAF6"/>
          </a:solidFill>
          <a:ln w="952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Мониторинг, Диспетчеризация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27470" y="2746227"/>
            <a:ext cx="486141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SAP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Блок-схема: магнитный диск 54"/>
          <p:cNvSpPr/>
          <p:nvPr/>
        </p:nvSpPr>
        <p:spPr>
          <a:xfrm>
            <a:off x="845172" y="2728855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6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2795272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Блок-схема: магнитный диск 56"/>
          <p:cNvSpPr/>
          <p:nvPr/>
        </p:nvSpPr>
        <p:spPr>
          <a:xfrm>
            <a:off x="2022399" y="2698062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92651" y="2744370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Блок-схема: магнитный диск 58"/>
          <p:cNvSpPr/>
          <p:nvPr/>
        </p:nvSpPr>
        <p:spPr>
          <a:xfrm>
            <a:off x="3653416" y="2720599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23669" y="2730669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Блок-схема: магнитный диск 60"/>
          <p:cNvSpPr/>
          <p:nvPr/>
        </p:nvSpPr>
        <p:spPr>
          <a:xfrm>
            <a:off x="4878914" y="2714506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49167" y="2724576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Блок-схема: магнитный диск 62"/>
          <p:cNvSpPr/>
          <p:nvPr/>
        </p:nvSpPr>
        <p:spPr>
          <a:xfrm>
            <a:off x="6050662" y="2722549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620915" y="2732619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Блок-схема: магнитный диск 64"/>
          <p:cNvSpPr/>
          <p:nvPr/>
        </p:nvSpPr>
        <p:spPr>
          <a:xfrm>
            <a:off x="7440786" y="2706736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988432" y="2731119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11745" y="2737501"/>
            <a:ext cx="486141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SAP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Блок-схема: магнитный диск 67"/>
          <p:cNvSpPr/>
          <p:nvPr/>
        </p:nvSpPr>
        <p:spPr>
          <a:xfrm>
            <a:off x="11206883" y="2722549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9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230" y="2809370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Блок-схема: магнитный диск 70"/>
          <p:cNvSpPr/>
          <p:nvPr/>
        </p:nvSpPr>
        <p:spPr>
          <a:xfrm>
            <a:off x="10048755" y="2713993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19007" y="2760300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Блок-схема: магнитный диск 72"/>
          <p:cNvSpPr/>
          <p:nvPr/>
        </p:nvSpPr>
        <p:spPr>
          <a:xfrm>
            <a:off x="8628974" y="2713627"/>
            <a:ext cx="228888" cy="262526"/>
          </a:xfrm>
          <a:prstGeom prst="flowChartMagneticDisk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99226" y="2759935"/>
            <a:ext cx="503270" cy="249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5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31" y="2821153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18" y="2795179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80" y="2795272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" descr="C:\Users\ZaitsevKV\AppData\Local\Microsoft\Windows\Temporary Internet Files\Content.IE5\97R3J4OG\MC9004326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09" y="2795178"/>
            <a:ext cx="327061" cy="2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913611" y="3703995"/>
            <a:ext cx="1859856" cy="11017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1.Детальное производственное и ресурсное планирование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Загрузка мощностей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Мониторинг 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2942961" y="4058071"/>
            <a:ext cx="1878686" cy="11907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1.Оперативное производственное и ресурсное планирование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 Задания рабочим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Оперативное решение проблем 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948351" y="4538453"/>
            <a:ext cx="1761978" cy="8855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1.Исполнение сменных заданий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 Сигнал об аварии, проблемах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935935" y="4653450"/>
            <a:ext cx="1789350" cy="8855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1.Исполнение заданий на контроль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Регистрация брака, параметров контроля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8957870" y="4805768"/>
            <a:ext cx="1868582" cy="73325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Комплектация и отгрузка</a:t>
            </a: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1364473" y="3070920"/>
            <a:ext cx="959624" cy="30652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2698962" y="3195735"/>
            <a:ext cx="1237746" cy="36614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4348332" y="3425089"/>
            <a:ext cx="1751978" cy="46192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6200000" flipH="1">
            <a:off x="5841829" y="3534041"/>
            <a:ext cx="1893149" cy="34566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8263590" y="3623444"/>
            <a:ext cx="2048047" cy="31660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8612541" y="1695523"/>
            <a:ext cx="3330203" cy="288159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исполнения плана, использования ресурсов, качество</a:t>
            </a:r>
          </a:p>
        </p:txBody>
      </p:sp>
      <p:sp>
        <p:nvSpPr>
          <p:cNvPr id="92" name="Двойная стрелка влево/вправо 91"/>
          <p:cNvSpPr/>
          <p:nvPr/>
        </p:nvSpPr>
        <p:spPr>
          <a:xfrm>
            <a:off x="488810" y="1271938"/>
            <a:ext cx="11068261" cy="493871"/>
          </a:xfrm>
          <a:prstGeom prst="leftRightArrow">
            <a:avLst/>
          </a:prstGeom>
          <a:solidFill>
            <a:srgbClr val="DAEAF6"/>
          </a:solidFill>
          <a:ln w="952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Актуальная информация о состоянии производства</a:t>
            </a:r>
          </a:p>
        </p:txBody>
      </p:sp>
      <p:sp>
        <p:nvSpPr>
          <p:cNvPr id="82" name="Двойная стрелка влево/вправо 91">
            <a:extLst>
              <a:ext uri="{FF2B5EF4-FFF2-40B4-BE49-F238E27FC236}">
                <a16:creationId xmlns:a16="http://schemas.microsoft.com/office/drawing/2014/main" id="{E7DDCA6F-078F-496F-8A48-ED14F7410B23}"/>
              </a:ext>
            </a:extLst>
          </p:cNvPr>
          <p:cNvSpPr/>
          <p:nvPr/>
        </p:nvSpPr>
        <p:spPr>
          <a:xfrm>
            <a:off x="630974" y="5701413"/>
            <a:ext cx="11068261" cy="493871"/>
          </a:xfrm>
          <a:prstGeom prst="leftRightArrow">
            <a:avLst/>
          </a:prstGeom>
          <a:solidFill>
            <a:srgbClr val="FAC090"/>
          </a:solidFill>
          <a:ln w="952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Технологическая служба: Подготовка, актуализация НСИ</a:t>
            </a:r>
          </a:p>
        </p:txBody>
      </p:sp>
    </p:spTree>
    <p:extLst>
      <p:ext uri="{BB962C8B-B14F-4D97-AF65-F5344CB8AC3E}">
        <p14:creationId xmlns:p14="http://schemas.microsoft.com/office/powerpoint/2010/main" val="26848067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351209" y="328494"/>
            <a:ext cx="9273264" cy="775597"/>
          </a:xfrm>
        </p:spPr>
        <p:txBody>
          <a:bodyPr/>
          <a:lstStyle/>
          <a:p>
            <a:r>
              <a:rPr lang="ru-RU" dirty="0"/>
              <a:t>Компонентный состав </a:t>
            </a:r>
            <a:r>
              <a:rPr lang="ru-RU" dirty="0">
                <a:solidFill>
                  <a:srgbClr val="414142"/>
                </a:solidFill>
              </a:rPr>
              <a:t>представлен следующими подсистемами: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7515" y="1290402"/>
            <a:ext cx="11415933" cy="493981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информационного обмена;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ведения НСИ;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внутрицехового планирования производства: </a:t>
            </a:r>
          </a:p>
          <a:p>
            <a:pPr marL="914400" lvl="1" indent="-4572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lphaLcParenR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модуль среднесрочного планирования производства;</a:t>
            </a:r>
          </a:p>
          <a:p>
            <a:pPr marL="914400" lvl="1" indent="-4572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lphaLcParenR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модуль оперативного планирования производства;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регистрации результатов контроля качества;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мониторинга и диспетчеризации производства;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формирования аналитических отчетов;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администрирования;</a:t>
            </a:r>
          </a:p>
          <a:p>
            <a:pPr marL="342900" lvl="0" indent="-342900" eaLnBrk="0" fontAlgn="base" hangingPunct="0">
              <a:lnSpc>
                <a:spcPts val="2700"/>
              </a:lnSpc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414142"/>
                </a:solidFill>
              </a:rPr>
              <a:t>поддержки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21530547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578" y="6229298"/>
            <a:ext cx="2842168" cy="171428"/>
          </a:xfrm>
        </p:spPr>
        <p:txBody>
          <a:bodyPr/>
          <a:lstStyle/>
          <a:p>
            <a:pPr algn="r" defTabSz="1218072"/>
            <a:fld id="{B19B0651-EE4F-4900-A07F-96A6BFA9D0F0}" type="slidenum">
              <a:rPr lang="ru-RU" sz="932">
                <a:solidFill>
                  <a:prstClr val="black"/>
                </a:solidFill>
                <a:latin typeface="Arial"/>
              </a:rPr>
              <a:pPr algn="r" defTabSz="1218072"/>
              <a:t>6</a:t>
            </a:fld>
            <a:endParaRPr lang="ru-RU" sz="932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2751" y="167657"/>
            <a:ext cx="9843811" cy="663503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 defTabSz="1218072">
              <a:spcBef>
                <a:spcPct val="0"/>
              </a:spcBef>
            </a:pPr>
            <a:r>
              <a:rPr lang="ru-RU" sz="2664" b="1" dirty="0">
                <a:solidFill>
                  <a:srgbClr val="003274"/>
                </a:solidFill>
                <a:latin typeface="Myriad Pro"/>
              </a:rPr>
              <a:t>Функциональная структура ИС СОУП, интеграционные потоки</a:t>
            </a:r>
            <a:endParaRPr lang="ru-RU" sz="2664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640" y="-246003"/>
            <a:ext cx="246058" cy="49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07" tIns="60904" rIns="121807" bIns="60904" numCol="1" anchor="ctr" anchorCtr="0" compatLnSpc="1">
            <a:prstTxWarp prst="textNoShape">
              <a:avLst/>
            </a:prstTxWarp>
            <a:spAutoFit/>
          </a:bodyPr>
          <a:lstStyle/>
          <a:p>
            <a:pPr defTabSz="1218072"/>
            <a:endParaRPr lang="ru-RU" sz="2398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0A321-50B1-4AA7-ADDC-24FFF737C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4" y="457274"/>
            <a:ext cx="11552081" cy="62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2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359835" y="399499"/>
            <a:ext cx="9273264" cy="387798"/>
          </a:xfrm>
        </p:spPr>
        <p:txBody>
          <a:bodyPr/>
          <a:lstStyle/>
          <a:p>
            <a:r>
              <a:rPr lang="ru-RU" dirty="0"/>
              <a:t>Функциональные возможности</a:t>
            </a:r>
            <a:r>
              <a:rPr lang="ru-RU" dirty="0">
                <a:solidFill>
                  <a:srgbClr val="414142"/>
                </a:solidFill>
              </a:rPr>
              <a:t>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7515" y="997794"/>
            <a:ext cx="11415933" cy="49244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lvl="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 производственной программы в разрезе:</a:t>
            </a:r>
          </a:p>
          <a:p>
            <a:pPr marL="800100" lvl="1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цеха;</a:t>
            </a:r>
          </a:p>
          <a:p>
            <a:pPr marL="800100" lvl="1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участка цеха/бригады;</a:t>
            </a:r>
          </a:p>
          <a:p>
            <a:pPr marL="800100" lvl="1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414142"/>
                </a:solidFill>
              </a:rPr>
              <a:t>рабочего места (технологическая единица исполнения операций);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 производственной программы на различный период (прогноз от 2 месяцев и более, на месяц, на период от одного дня), поддержка варианта производственной программы из внешних ИС: 802 макет.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анализ исполнимости программы по срокам;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анализ обеспеченности ресурсами с формированием информации по дефициту компонентов;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 расписаний на оборудование цеха/участка с учётом доступности оборудования, с учетом различных критериев по выбору пользователя;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формирование, регистрация исполнения сменных заданий мастеру, сменно-суточных заданий исполнителю с формированием заданий в ручном режиме, автоматически, по шаблону;</a:t>
            </a:r>
          </a:p>
        </p:txBody>
      </p:sp>
    </p:spTree>
    <p:extLst>
      <p:ext uri="{BB962C8B-B14F-4D97-AF65-F5344CB8AC3E}">
        <p14:creationId xmlns:p14="http://schemas.microsoft.com/office/powerpoint/2010/main" val="42159713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996B-6315-4049-B18C-6FF2DF25468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359835" y="399499"/>
            <a:ext cx="9273264" cy="387798"/>
          </a:xfrm>
        </p:spPr>
        <p:txBody>
          <a:bodyPr/>
          <a:lstStyle/>
          <a:p>
            <a:r>
              <a:rPr lang="ru-RU" dirty="0"/>
              <a:t>Функциональные возможности</a:t>
            </a:r>
            <a:r>
              <a:rPr lang="ru-RU" dirty="0">
                <a:solidFill>
                  <a:srgbClr val="414142"/>
                </a:solidFill>
              </a:rPr>
              <a:t>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8033" y="1307485"/>
            <a:ext cx="11415933" cy="44627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 информации по фактически использованным материалам/комплектующим изделиям при производстве продукции;</a:t>
            </a:r>
          </a:p>
          <a:p>
            <a:pPr marL="34290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учёт незавершенного производства (НЗП) и факта (количество, дата, время, склад-источник, склад-приемник) перемещения НЗП по маршруту изготовления между цехами;</a:t>
            </a:r>
          </a:p>
          <a:p>
            <a:pPr marL="342900" lvl="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регистрацию результатов контроля качества продукции, полуфабрикатов по различным видам брака и различным вариантам обнаружения брака;</a:t>
            </a:r>
          </a:p>
          <a:p>
            <a:pPr marL="342900" lvl="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регистрацию фактических параметров исполнения производственной программы и использования ресурсов;</a:t>
            </a:r>
          </a:p>
          <a:p>
            <a:pPr marL="342900" lvl="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формирование аналитической отчетности по статусу исполнения производственной программы и состоянию производства с визуализацией в Системе и формированием печатных отчетов;</a:t>
            </a:r>
          </a:p>
          <a:p>
            <a:pPr marL="342900" lvl="0" indent="-342900" eaLnBrk="0" fontAlgn="base" hangingPunct="0">
              <a:spcAft>
                <a:spcPts val="1200"/>
              </a:spcAft>
              <a:buClr>
                <a:srgbClr val="414142"/>
              </a:buClr>
              <a:buSzPct val="100000"/>
              <a:buFont typeface="+mj-lt"/>
              <a:buAutoNum type="arabicPeriod" startAt="7"/>
              <a:defRPr/>
            </a:pPr>
            <a:r>
              <a:rPr lang="ru-RU" kern="0" dirty="0">
                <a:solidFill>
                  <a:srgbClr val="414142"/>
                </a:solidFill>
              </a:rPr>
              <a:t>интеграцию со смежными ИС, в разрезе информации, необходимой для обеспечения функционирования ИС «СУОП» и организации процесса предоставления на уровень предприятия данных по регистрации исполнения производственной программы и состоянию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3476894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152256-BEEE-4F36-9A62-4400C33FA130}"/>
              </a:ext>
            </a:extLst>
          </p:cNvPr>
          <p:cNvSpPr/>
          <p:nvPr/>
        </p:nvSpPr>
        <p:spPr>
          <a:xfrm>
            <a:off x="30179" y="105359"/>
            <a:ext cx="11617291" cy="553949"/>
          </a:xfrm>
          <a:prstGeom prst="rect">
            <a:avLst/>
          </a:prstGeom>
        </p:spPr>
        <p:txBody>
          <a:bodyPr wrap="square" lIns="121871" tIns="60936" rIns="121871" bIns="60936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СПЖЦ.</a:t>
            </a:r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</a:t>
            </a:r>
            <a:r>
              <a:rPr lang="ru-RU" sz="2800" b="1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Интерактивные инструменты руководителя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E4A7BD-24BD-4643-B9B0-A41DE02E84A4}"/>
              </a:ext>
            </a:extLst>
          </p:cNvPr>
          <p:cNvSpPr/>
          <p:nvPr/>
        </p:nvSpPr>
        <p:spPr>
          <a:xfrm>
            <a:off x="5693569" y="770866"/>
            <a:ext cx="6664324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Монитор директора, заместителей директора завода предоставляет сводную информацию по состоянию производства в цехах.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нлайн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-монитор – информация на текущий момент. </a:t>
            </a: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Детальный отчет с каждого графика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BE85A-C0F1-45AB-AA67-CB108F4603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4650" y="783205"/>
            <a:ext cx="4914900" cy="27664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828B3E-3F87-4F2A-B9C4-D315F647EC43}"/>
              </a:ext>
            </a:extLst>
          </p:cNvPr>
          <p:cNvSpPr/>
          <p:nvPr/>
        </p:nvSpPr>
        <p:spPr>
          <a:xfrm>
            <a:off x="5865500" y="5585875"/>
            <a:ext cx="600647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 начальника цеха, заместителей начальников цехов завода предоставляет сводную информацию по состоянию производства</a:t>
            </a:r>
          </a:p>
        </p:txBody>
      </p:sp>
      <p:pic>
        <p:nvPicPr>
          <p:cNvPr id="5" name="Рисунок 4" descr="Стрелка: прямо со сплошной заливкой">
            <a:extLst>
              <a:ext uri="{FF2B5EF4-FFF2-40B4-BE49-F238E27FC236}">
                <a16:creationId xmlns:a16="http://schemas.microsoft.com/office/drawing/2014/main" id="{FC41EF1B-6169-4F98-A594-B3C3CAB0F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27" y="713497"/>
            <a:ext cx="836630" cy="49534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F85E5A8-4F3D-4E50-9512-0344C84CE82C}"/>
              </a:ext>
            </a:extLst>
          </p:cNvPr>
          <p:cNvSpPr/>
          <p:nvPr/>
        </p:nvSpPr>
        <p:spPr>
          <a:xfrm>
            <a:off x="6215657" y="6444433"/>
            <a:ext cx="5306159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КАНБАН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доска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Планировщик руководителя</a:t>
            </a:r>
          </a:p>
        </p:txBody>
      </p:sp>
      <p:pic>
        <p:nvPicPr>
          <p:cNvPr id="18" name="Рисунок 17" descr="Стрелка: прямо со сплошной заливкой">
            <a:extLst>
              <a:ext uri="{FF2B5EF4-FFF2-40B4-BE49-F238E27FC236}">
                <a16:creationId xmlns:a16="http://schemas.microsoft.com/office/drawing/2014/main" id="{6B8082CA-EF5E-4499-BB67-6EDA4E08F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2582" y="6336754"/>
            <a:ext cx="701975" cy="4953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B51477-C9D4-4A12-834B-4AA6B3D59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50" t="9983" r="19219" b="67577"/>
          <a:stretch/>
        </p:blipFill>
        <p:spPr>
          <a:xfrm>
            <a:off x="2701656" y="3264242"/>
            <a:ext cx="3137168" cy="7694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F36FA0-DF2B-4846-A38E-FEB0BCCBB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2844" y="1829878"/>
            <a:ext cx="6141060" cy="31185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A6028B5-9225-44C8-BF55-0B05D4F2AAE1}"/>
              </a:ext>
            </a:extLst>
          </p:cNvPr>
          <p:cNvPicPr/>
          <p:nvPr/>
        </p:nvPicPr>
        <p:blipFill rotWithShape="1">
          <a:blip r:embed="rId8"/>
          <a:srcRect t="87035"/>
          <a:stretch/>
        </p:blipFill>
        <p:spPr>
          <a:xfrm>
            <a:off x="5902844" y="4959310"/>
            <a:ext cx="6141060" cy="6265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CF862-E2E7-424C-95E6-50FAA2079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729" t="4566" r="7227" b="8362"/>
          <a:stretch/>
        </p:blipFill>
        <p:spPr>
          <a:xfrm>
            <a:off x="181003" y="3819656"/>
            <a:ext cx="4844413" cy="2987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83D734-5365-48F6-A3FD-51B5D9AD7FA9}"/>
              </a:ext>
            </a:extLst>
          </p:cNvPr>
          <p:cNvPicPr/>
          <p:nvPr/>
        </p:nvPicPr>
        <p:blipFill rotWithShape="1">
          <a:blip r:embed="rId10"/>
          <a:srcRect l="87365" t="6850" b="75710"/>
          <a:stretch/>
        </p:blipFill>
        <p:spPr>
          <a:xfrm>
            <a:off x="4389222" y="4057500"/>
            <a:ext cx="636194" cy="4923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BE77A4-8F75-407A-B11D-1FB20D6EC783}"/>
              </a:ext>
            </a:extLst>
          </p:cNvPr>
          <p:cNvSpPr/>
          <p:nvPr/>
        </p:nvSpPr>
        <p:spPr>
          <a:xfrm>
            <a:off x="10420128" y="248192"/>
            <a:ext cx="2817885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РФЯЦ-ВНИИЭФ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57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MYTdNwijCRb7_PDbqoP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HxOu5T1unZWlNoH4vGs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MYTdNwijCRb7_PDbqoPw"/>
</p:tagLst>
</file>

<file path=ppt/theme/theme1.xml><?xml version="1.0" encoding="utf-8"?>
<a:theme xmlns:a="http://schemas.openxmlformats.org/drawingml/2006/main" name="b-default">
  <a:themeElements>
    <a:clrScheme name="b-default 5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F6600"/>
      </a:accent1>
      <a:accent2>
        <a:srgbClr val="4596D1"/>
      </a:accent2>
      <a:accent3>
        <a:srgbClr val="FFFFFF"/>
      </a:accent3>
      <a:accent4>
        <a:srgbClr val="363637"/>
      </a:accent4>
      <a:accent5>
        <a:srgbClr val="FFB8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Росато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9525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_16x9_white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3.xml><?xml version="1.0" encoding="utf-8"?>
<a:theme xmlns:a="http://schemas.openxmlformats.org/drawingml/2006/main" name="2_b-default">
  <a:themeElements>
    <a:clrScheme name="b-default 5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F6600"/>
      </a:accent1>
      <a:accent2>
        <a:srgbClr val="4596D1"/>
      </a:accent2>
      <a:accent3>
        <a:srgbClr val="FFFFFF"/>
      </a:accent3>
      <a:accent4>
        <a:srgbClr val="363637"/>
      </a:accent4>
      <a:accent5>
        <a:srgbClr val="FFB8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Росато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9525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презентация_светла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резентация_светл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-default">
  <a:themeElements>
    <a:clrScheme name="b-default 5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F6600"/>
      </a:accent1>
      <a:accent2>
        <a:srgbClr val="4596D1"/>
      </a:accent2>
      <a:accent3>
        <a:srgbClr val="FFFFFF"/>
      </a:accent3>
      <a:accent4>
        <a:srgbClr val="363637"/>
      </a:accent4>
      <a:accent5>
        <a:srgbClr val="FFB8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Росато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9525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F2AB75D2F6584693397F119072B299" ma:contentTypeVersion="1" ma:contentTypeDescription="Create a new document." ma:contentTypeScope="" ma:versionID="a59bf5a6242ed37d9e14a06825a44f9d">
  <xsd:schema xmlns:xsd="http://www.w3.org/2001/XMLSchema" xmlns:xs="http://www.w3.org/2001/XMLSchema" xmlns:p="http://schemas.microsoft.com/office/2006/metadata/properties" xmlns:ns2="cc1c3cb3-aa71-4e7c-b11d-3b4532e02222" targetNamespace="http://schemas.microsoft.com/office/2006/metadata/properties" ma:root="true" ma:fieldsID="576a9a65fc19ac028458ba34d040e997" ns2:_="">
    <xsd:import namespace="cc1c3cb3-aa71-4e7c-b11d-3b4532e0222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c3cb3-aa71-4e7c-b11d-3b4532e0222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702E20-708B-4B4E-B3AD-5A8AC4C19F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1c3cb3-aa71-4e7c-b11d-3b4532e02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80EC07-87A0-492F-8411-B2843C52529D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cc1c3cb3-aa71-4e7c-b11d-3b4532e0222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C54139D-5C3E-49EC-9C73-CD49341B24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80463</TotalTime>
  <Words>1959</Words>
  <Application>Microsoft Office PowerPoint</Application>
  <PresentationFormat>Широкоэкранный</PresentationFormat>
  <Paragraphs>230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Myriad Pro</vt:lpstr>
      <vt:lpstr>Times New Roman</vt:lpstr>
      <vt:lpstr>Wingdings</vt:lpstr>
      <vt:lpstr>b-default</vt:lpstr>
      <vt:lpstr>Presentation_16x9_white_template</vt:lpstr>
      <vt:lpstr>2_b-default</vt:lpstr>
      <vt:lpstr>презентация_светлая</vt:lpstr>
      <vt:lpstr>1_презентация_светлая</vt:lpstr>
      <vt:lpstr>1_b-default</vt:lpstr>
      <vt:lpstr>Слайд think-cell</vt:lpstr>
      <vt:lpstr>Точечный рисунок</vt:lpstr>
      <vt:lpstr>Презентация PowerPoint</vt:lpstr>
      <vt:lpstr>Описание</vt:lpstr>
      <vt:lpstr>Эффекты:</vt:lpstr>
      <vt:lpstr>Реализация в ИС СОУП процесса управления производством на уровне цеха</vt:lpstr>
      <vt:lpstr>Компонентный состав представлен следующими подсистемами:</vt:lpstr>
      <vt:lpstr>Презентация PowerPoint</vt:lpstr>
      <vt:lpstr>Функциональные возможности:</vt:lpstr>
      <vt:lpstr>Функциональные возможности: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Предложение по организации разделов стратегии</dc:title>
  <dc:creator>Зорилэ Дарья Витальевна</dc:creator>
  <cp:lastModifiedBy>Занькова О.Н.</cp:lastModifiedBy>
  <cp:revision>2815</cp:revision>
  <cp:lastPrinted>2021-02-18T13:37:07Z</cp:lastPrinted>
  <dcterms:created xsi:type="dcterms:W3CDTF">2019-10-03T15:59:11Z</dcterms:created>
  <dcterms:modified xsi:type="dcterms:W3CDTF">2023-05-13T10:14:06Z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0x01010074F2AB75D2F6584693397F119072B299</vt:lpwstr>
  </property>
</Properties>
</file>